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62" r:id="rId2"/>
    <p:sldId id="260" r:id="rId3"/>
    <p:sldId id="279" r:id="rId4"/>
    <p:sldId id="283" r:id="rId5"/>
    <p:sldId id="263" r:id="rId6"/>
    <p:sldId id="326" r:id="rId7"/>
    <p:sldId id="284" r:id="rId8"/>
    <p:sldId id="318" r:id="rId9"/>
    <p:sldId id="320" r:id="rId10"/>
    <p:sldId id="317" r:id="rId11"/>
    <p:sldId id="292" r:id="rId12"/>
    <p:sldId id="293" r:id="rId13"/>
    <p:sldId id="324" r:id="rId14"/>
    <p:sldId id="294" r:id="rId15"/>
    <p:sldId id="298" r:id="rId16"/>
    <p:sldId id="322" r:id="rId17"/>
    <p:sldId id="295" r:id="rId18"/>
    <p:sldId id="323" r:id="rId19"/>
    <p:sldId id="296" r:id="rId20"/>
    <p:sldId id="315" r:id="rId21"/>
    <p:sldId id="321" r:id="rId22"/>
    <p:sldId id="291" r:id="rId23"/>
    <p:sldId id="285" r:id="rId24"/>
    <p:sldId id="286" r:id="rId25"/>
    <p:sldId id="290" r:id="rId26"/>
    <p:sldId id="268" r:id="rId27"/>
    <p:sldId id="288" r:id="rId28"/>
    <p:sldId id="299" r:id="rId29"/>
    <p:sldId id="266" r:id="rId30"/>
    <p:sldId id="270" r:id="rId31"/>
    <p:sldId id="271" r:id="rId32"/>
    <p:sldId id="267" r:id="rId33"/>
    <p:sldId id="273" r:id="rId34"/>
    <p:sldId id="327" r:id="rId35"/>
    <p:sldId id="304" r:id="rId36"/>
    <p:sldId id="303" r:id="rId37"/>
    <p:sldId id="305" r:id="rId38"/>
    <p:sldId id="306" r:id="rId39"/>
    <p:sldId id="307" r:id="rId40"/>
    <p:sldId id="274" r:id="rId41"/>
    <p:sldId id="328" r:id="rId42"/>
    <p:sldId id="311" r:id="rId43"/>
    <p:sldId id="314" r:id="rId44"/>
    <p:sldId id="276" r:id="rId45"/>
    <p:sldId id="329" r:id="rId46"/>
    <p:sldId id="310" r:id="rId47"/>
    <p:sldId id="32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14C8-934D-42F0-9BE2-CCF1D6D55DE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6133-D57C-4D53-AF72-3F5C7CD79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D6133-D57C-4D53-AF72-3F5C7CD79E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42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4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1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4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2201EC-D369-43E3-8D0A-5225CD98FC35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5492ED1-FEF9-432C-AE09-8ABBC06E7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99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hyperlink" Target="https://youtu.be/UUPn5YygFgE?si=fOjGS7frNqcJWdB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5.png"/><Relationship Id="rId4" Type="http://schemas.openxmlformats.org/officeDocument/2006/relationships/hyperlink" Target="https://youtu.be/ieY6bY_Rgyg?si=J2sLyG0pGJHbj8K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7.png"/><Relationship Id="rId4" Type="http://schemas.openxmlformats.org/officeDocument/2006/relationships/hyperlink" Target="https://youtu.be/44kZ5xZ0Jso?si=ShWp25twiPBS69ae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8.mp4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youtu.be/Swc5I2-JCMQ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A4D46-7D2E-2FDB-488C-55E2BE0F4026}"/>
              </a:ext>
            </a:extLst>
          </p:cNvPr>
          <p:cNvSpPr txBox="1"/>
          <p:nvPr/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 프로그래머 지원</a:t>
            </a:r>
            <a:r>
              <a: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</a:t>
            </a:r>
            <a:r>
              <a:rPr lang="ko-KR" altLang="en-US" sz="2400"/>
              <a:t>서현재</a:t>
            </a:r>
            <a:r>
              <a:rPr lang="en-US" altLang="ko-KR" sz="2400"/>
              <a:t>-</a:t>
            </a:r>
            <a:endParaRPr lang="en-US" altLang="ko-KR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A8337-9F37-E12D-8852-C58A41E96A86}"/>
              </a:ext>
            </a:extLst>
          </p:cNvPr>
          <p:cNvSpPr txBox="1"/>
          <p:nvPr/>
        </p:nvSpPr>
        <p:spPr>
          <a:xfrm>
            <a:off x="8942832" y="1645920"/>
            <a:ext cx="2580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기술스택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DiectX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Algorithm(</a:t>
            </a:r>
            <a:r>
              <a:rPr lang="ko-KR" altLang="en-US" sz="1100"/>
              <a:t>백준 상위 </a:t>
            </a:r>
            <a:r>
              <a:rPr lang="en-US" altLang="ko-KR" sz="1100"/>
              <a:t>4%</a:t>
            </a:r>
            <a:r>
              <a:rPr lang="en-US" altLang="ko-KR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C#, C++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Unity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형상관리 툴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en-US" altLang="ko-KR"/>
              <a:t>Git</a:t>
            </a:r>
          </a:p>
          <a:p>
            <a:pPr marL="742950" lvl="1" indent="-285750">
              <a:buFontTx/>
              <a:buChar char="-"/>
            </a:pPr>
            <a:r>
              <a:rPr lang="en-US" altLang="ko-KR"/>
              <a:t>GithubDesktop</a:t>
            </a:r>
          </a:p>
        </p:txBody>
      </p:sp>
    </p:spTree>
    <p:extLst>
      <p:ext uri="{BB962C8B-B14F-4D97-AF65-F5344CB8AC3E}">
        <p14:creationId xmlns:p14="http://schemas.microsoft.com/office/powerpoint/2010/main" val="165348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85884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 </a:t>
            </a:r>
            <a:r>
              <a:rPr lang="ko-KR" altLang="en-US" sz="2400" b="1"/>
              <a:t>자동화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DCEE5D-FB9A-ECCE-FAB8-BB50B7208697}"/>
              </a:ext>
            </a:extLst>
          </p:cNvPr>
          <p:cNvSpPr txBox="1"/>
          <p:nvPr/>
        </p:nvSpPr>
        <p:spPr>
          <a:xfrm>
            <a:off x="1292942" y="4467061"/>
            <a:ext cx="25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UI Prefab </a:t>
            </a:r>
            <a:r>
              <a:rPr lang="ko-KR" altLang="en-US" sz="1400"/>
              <a:t>속 </a:t>
            </a:r>
            <a:r>
              <a:rPr lang="en-US" altLang="ko-KR" sz="1400"/>
              <a:t>UI </a:t>
            </a:r>
            <a:r>
              <a:rPr lang="ko-KR" altLang="en-US" sz="1400"/>
              <a:t>이름을 </a:t>
            </a:r>
            <a:r>
              <a:rPr lang="en-US" altLang="ko-KR" sz="1400"/>
              <a:t>Enum</a:t>
            </a:r>
            <a:r>
              <a:rPr lang="ko-KR" altLang="en-US" sz="1400"/>
              <a:t>에 적기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40A4-B68E-0759-5C25-8E6B3D526DE9}"/>
              </a:ext>
            </a:extLst>
          </p:cNvPr>
          <p:cNvSpPr txBox="1"/>
          <p:nvPr/>
        </p:nvSpPr>
        <p:spPr>
          <a:xfrm>
            <a:off x="3982759" y="4467061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각 속성에 맞게 </a:t>
            </a:r>
            <a:r>
              <a:rPr lang="en-US" altLang="ko-KR" sz="1400"/>
              <a:t>Bind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73A56-F846-C02F-FB80-620285F9711D}"/>
              </a:ext>
            </a:extLst>
          </p:cNvPr>
          <p:cNvSpPr txBox="1"/>
          <p:nvPr/>
        </p:nvSpPr>
        <p:spPr>
          <a:xfrm>
            <a:off x="6672577" y="4420894"/>
            <a:ext cx="506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코드로 불러올때는 </a:t>
            </a:r>
            <a:r>
              <a:rPr lang="en-US" altLang="ko-KR" sz="1400"/>
              <a:t>Get~(enum</a:t>
            </a:r>
            <a:r>
              <a:rPr lang="ko-KR" altLang="en-US" sz="1400"/>
              <a:t>의 인덱스</a:t>
            </a:r>
            <a:r>
              <a:rPr lang="en-US" altLang="ko-KR" sz="1400"/>
              <a:t>)</a:t>
            </a:r>
            <a:r>
              <a:rPr lang="ko-KR" altLang="en-US" sz="1400"/>
              <a:t>로 불러오기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164F06-F265-8F82-831F-564039651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21437"/>
              </p:ext>
            </p:extLst>
          </p:nvPr>
        </p:nvGraphicFramePr>
        <p:xfrm>
          <a:off x="1787980" y="1137639"/>
          <a:ext cx="8616040" cy="1381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543">
                  <a:extLst>
                    <a:ext uri="{9D8B030D-6E8A-4147-A177-3AD203B41FA5}">
                      <a16:colId xmlns:a16="http://schemas.microsoft.com/office/drawing/2014/main" val="1744258518"/>
                    </a:ext>
                  </a:extLst>
                </a:gridCol>
                <a:gridCol w="6125497">
                  <a:extLst>
                    <a:ext uri="{9D8B030D-6E8A-4147-A177-3AD203B41FA5}">
                      <a16:colId xmlns:a16="http://schemas.microsoft.com/office/drawing/2014/main" val="529756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기술적인 도전과제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/>
                        <a:t>코드 내에서 </a:t>
                      </a:r>
                      <a:r>
                        <a:rPr lang="en-US" altLang="ko-KR" sz="1800" b="0"/>
                        <a:t>UI </a:t>
                      </a:r>
                      <a:r>
                        <a:rPr lang="ko-KR" altLang="en-US" sz="1800" b="0"/>
                        <a:t>관리하기</a:t>
                      </a:r>
                      <a:endParaRPr lang="en-US" altLang="ko-KR" sz="1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도입배경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Hierarchy</a:t>
                      </a:r>
                      <a:r>
                        <a:rPr lang="ko-KR" altLang="en-US"/>
                        <a:t>창에서 </a:t>
                      </a:r>
                      <a:r>
                        <a:rPr lang="en-US" altLang="ko-KR"/>
                        <a:t>Drag Drop</a:t>
                      </a:r>
                      <a:r>
                        <a:rPr lang="ko-KR" altLang="en-US"/>
                        <a:t>방식은 코드 내에서 로직을 쉽게 파악하기 어렵다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1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개선된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코드를 보면서 로직을 총괄적으로 관리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801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D20BCE-38E9-3AB6-D08E-8F642CA1B3A9}"/>
              </a:ext>
            </a:extLst>
          </p:cNvPr>
          <p:cNvSpPr txBox="1"/>
          <p:nvPr/>
        </p:nvSpPr>
        <p:spPr>
          <a:xfrm>
            <a:off x="4535773" y="3817822"/>
            <a:ext cx="257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C000"/>
                </a:solidFill>
              </a:rPr>
              <a:t>최종 사용법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E974BA-C27D-D501-6D98-283C6F27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02" y="5146751"/>
            <a:ext cx="1276528" cy="676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7FFE5B-0BDA-6CB7-A527-EA5907B5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59" y="5130049"/>
            <a:ext cx="1838582" cy="66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98712E-0458-6AAC-7367-1B3ABA793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61" y="5277706"/>
            <a:ext cx="5477639" cy="37152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74F6C6D-F560-9BEE-28D4-213C48171CFE}"/>
              </a:ext>
            </a:extLst>
          </p:cNvPr>
          <p:cNvSpPr/>
          <p:nvPr/>
        </p:nvSpPr>
        <p:spPr>
          <a:xfrm>
            <a:off x="3420930" y="4496558"/>
            <a:ext cx="443146" cy="23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E3D972D-CAAE-A501-6420-54BDD2BD8EF5}"/>
              </a:ext>
            </a:extLst>
          </p:cNvPr>
          <p:cNvSpPr/>
          <p:nvPr/>
        </p:nvSpPr>
        <p:spPr>
          <a:xfrm>
            <a:off x="6056670" y="4504892"/>
            <a:ext cx="443146" cy="23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174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 </a:t>
            </a:r>
            <a:r>
              <a:rPr lang="ko-KR" altLang="en-US" sz="2400" b="1"/>
              <a:t>상속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443E3-0F37-0F21-FBA3-D9A7DABAD217}"/>
              </a:ext>
            </a:extLst>
          </p:cNvPr>
          <p:cNvSpPr/>
          <p:nvPr/>
        </p:nvSpPr>
        <p:spPr>
          <a:xfrm>
            <a:off x="5098026" y="21397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52271-D418-0344-82A1-6850E7A7AF3E}"/>
              </a:ext>
            </a:extLst>
          </p:cNvPr>
          <p:cNvSpPr/>
          <p:nvPr/>
        </p:nvSpPr>
        <p:spPr>
          <a:xfrm>
            <a:off x="5098026" y="104099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MonoBehaviour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ED558-F38D-EFB4-B3CA-1DCC06409F42}"/>
              </a:ext>
            </a:extLst>
          </p:cNvPr>
          <p:cNvSpPr/>
          <p:nvPr/>
        </p:nvSpPr>
        <p:spPr>
          <a:xfrm>
            <a:off x="2497394" y="346710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UI_Popup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D31C5-D5DE-B22D-08CE-450156B182C0}"/>
              </a:ext>
            </a:extLst>
          </p:cNvPr>
          <p:cNvSpPr/>
          <p:nvPr/>
        </p:nvSpPr>
        <p:spPr>
          <a:xfrm>
            <a:off x="5098026" y="346710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UI_Scene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FE65B-0D0F-B9F3-1073-1D8960B6BADD}"/>
              </a:ext>
            </a:extLst>
          </p:cNvPr>
          <p:cNvSpPr/>
          <p:nvPr/>
        </p:nvSpPr>
        <p:spPr>
          <a:xfrm>
            <a:off x="7757652" y="346710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UI_SubItem</a:t>
            </a:r>
            <a:r>
              <a:rPr lang="ko-KR" altLang="en-US"/>
              <a:t>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0F904-308D-112C-095F-440CCDB67213}"/>
              </a:ext>
            </a:extLst>
          </p:cNvPr>
          <p:cNvSpPr/>
          <p:nvPr/>
        </p:nvSpPr>
        <p:spPr>
          <a:xfrm>
            <a:off x="2497394" y="496652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Popup UI</a:t>
            </a:r>
            <a:r>
              <a:rPr lang="ko-KR" altLang="en-US"/>
              <a:t> 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9D93D-07BD-0D5E-37D2-914226D0525F}"/>
              </a:ext>
            </a:extLst>
          </p:cNvPr>
          <p:cNvSpPr/>
          <p:nvPr/>
        </p:nvSpPr>
        <p:spPr>
          <a:xfrm>
            <a:off x="5098026" y="496652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각종 </a:t>
            </a:r>
            <a:r>
              <a:rPr lang="en-US" altLang="ko-KR"/>
              <a:t>Scene UI</a:t>
            </a:r>
            <a:r>
              <a:rPr lang="ko-KR" altLang="en-US"/>
              <a:t> 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5EEE3D-8D1F-BC41-3638-B8A3688FDA7B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6096000" y="1893938"/>
            <a:ext cx="0" cy="245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BEA2F3-DEDC-F929-8C96-8C1D656C5B6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96000" y="2992692"/>
            <a:ext cx="0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EF103A-CB54-9B88-8065-3D210479DCB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96000" y="4320048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1F21C23-E804-5592-3C1F-B88F8807B66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495368" y="4320048"/>
            <a:ext cx="0" cy="646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29B872-6F7A-409C-777A-E770A2F9D7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495368" y="2992692"/>
            <a:ext cx="2600632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CBBE3C-251B-4F76-4B18-88F146E8268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96000" y="2992692"/>
            <a:ext cx="2659626" cy="474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25937-DA3F-B18D-F979-263F2FC6593C}"/>
              </a:ext>
            </a:extLst>
          </p:cNvPr>
          <p:cNvSpPr/>
          <p:nvPr/>
        </p:nvSpPr>
        <p:spPr>
          <a:xfrm>
            <a:off x="2497394" y="2139744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UI_EventHandler</a:t>
            </a:r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C35A4A-AA36-958A-A325-055C16D4BE3E}"/>
              </a:ext>
            </a:extLst>
          </p:cNvPr>
          <p:cNvCxnSpPr>
            <a:stCxn id="33" idx="3"/>
            <a:endCxn id="3" idx="1"/>
          </p:cNvCxnSpPr>
          <p:nvPr/>
        </p:nvCxnSpPr>
        <p:spPr>
          <a:xfrm>
            <a:off x="4493342" y="2566218"/>
            <a:ext cx="604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5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01498" cy="588604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b="1"/>
              <a:t>클래스 다이어그램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B1937F-E4D5-FAB1-B684-D56F1819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40" y="1354393"/>
            <a:ext cx="7803119" cy="414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3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59510" cy="759792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UI_Base</a:t>
            </a:r>
            <a:br>
              <a:rPr lang="en-US" altLang="ko-KR" sz="2400" b="1"/>
            </a:br>
            <a:r>
              <a:rPr lang="en-US" altLang="ko-KR" sz="2200" b="1"/>
              <a:t>Bind</a:t>
            </a:r>
            <a:r>
              <a:rPr lang="ko-KR" altLang="en-US" sz="2200" b="1"/>
              <a:t> 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85E81-4AE5-7A5F-C8F2-F2F428CD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7" y="1309041"/>
            <a:ext cx="6202698" cy="617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482349" y="1033255"/>
            <a:ext cx="2477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UI_Base</a:t>
            </a:r>
            <a:r>
              <a:rPr lang="ko-KR" altLang="en-US" sz="1400"/>
              <a:t>로는 사용하지 않으므로 </a:t>
            </a:r>
            <a:r>
              <a:rPr lang="en-US" altLang="ko-KR" sz="1400"/>
              <a:t>abstract</a:t>
            </a:r>
            <a:r>
              <a:rPr lang="ko-KR" altLang="en-US" sz="1400"/>
              <a:t>로 구현</a:t>
            </a:r>
            <a:endParaRPr lang="en-US" altLang="ko-KR" sz="1400"/>
          </a:p>
          <a:p>
            <a:r>
              <a:rPr lang="en-US" altLang="ko-KR" sz="1400"/>
              <a:t>Dictionary</a:t>
            </a:r>
            <a:r>
              <a:rPr lang="ko-KR" altLang="en-US" sz="1400"/>
              <a:t>로 오브젝트들을 삽입하여 관리할 예정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3755" y="1510309"/>
            <a:ext cx="668594" cy="107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53D6AD2-6C61-5AB1-59C7-CD753BE6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7" y="2243372"/>
            <a:ext cx="4167420" cy="2371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4AE8A-C6A3-FCAD-4497-B61429022C44}"/>
              </a:ext>
            </a:extLst>
          </p:cNvPr>
          <p:cNvSpPr txBox="1"/>
          <p:nvPr/>
        </p:nvSpPr>
        <p:spPr>
          <a:xfrm>
            <a:off x="7482349" y="2951946"/>
            <a:ext cx="3357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C#</a:t>
            </a:r>
            <a:r>
              <a:rPr lang="ko-KR" altLang="en-US" sz="1400"/>
              <a:t>의 </a:t>
            </a:r>
            <a:r>
              <a:rPr lang="en-US" altLang="ko-KR" sz="1400"/>
              <a:t>reflection</a:t>
            </a:r>
            <a:r>
              <a:rPr lang="ko-KR" altLang="en-US" sz="1400"/>
              <a:t>을 이용하여 </a:t>
            </a:r>
            <a:r>
              <a:rPr lang="en-US" altLang="ko-KR" sz="1400"/>
              <a:t>Enum</a:t>
            </a:r>
            <a:r>
              <a:rPr lang="ko-KR" altLang="en-US" sz="1400"/>
              <a:t>을 읽어올 수 있음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또 </a:t>
            </a:r>
            <a:r>
              <a:rPr lang="en-US" altLang="ko-KR" sz="1400"/>
              <a:t>generi</a:t>
            </a:r>
            <a:r>
              <a:rPr lang="ko-KR" altLang="en-US" sz="1400"/>
              <a:t>을 이용하여 어떤 타입이 들어와도 가능하게 만듦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1F03C6-F902-B30E-1E52-8B8C44065C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4778477" y="3428999"/>
            <a:ext cx="270387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482349" y="5076617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만듦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 flipV="1">
            <a:off x="5002695" y="5338227"/>
            <a:ext cx="2479654" cy="20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C699DF4-178D-BCB5-F700-42A981D4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7" y="5163875"/>
            <a:ext cx="439163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853091-5952-1AB9-730F-A14DF92622B5}"/>
              </a:ext>
            </a:extLst>
          </p:cNvPr>
          <p:cNvSpPr txBox="1"/>
          <p:nvPr/>
        </p:nvSpPr>
        <p:spPr>
          <a:xfrm>
            <a:off x="7570839" y="1244722"/>
            <a:ext cx="2477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Get</a:t>
            </a:r>
            <a:r>
              <a:rPr lang="ko-KR" altLang="en-US" sz="1400"/>
              <a:t>함수는 </a:t>
            </a:r>
            <a:r>
              <a:rPr lang="en-US" altLang="ko-KR" sz="1400"/>
              <a:t>Bind</a:t>
            </a:r>
            <a:r>
              <a:rPr lang="ko-KR" altLang="en-US" sz="1400"/>
              <a:t>된 오브젝트들이 </a:t>
            </a:r>
            <a:r>
              <a:rPr lang="en-US" altLang="ko-KR" sz="1400"/>
              <a:t>Dictionary</a:t>
            </a:r>
            <a:r>
              <a:rPr lang="ko-KR" altLang="en-US" sz="1400"/>
              <a:t>에 들어가 있으므로 그것을 </a:t>
            </a:r>
            <a:r>
              <a:rPr lang="en-US" altLang="ko-KR" sz="1400"/>
              <a:t>index</a:t>
            </a:r>
            <a:r>
              <a:rPr lang="ko-KR" altLang="en-US" sz="1400"/>
              <a:t>에 맞는 오브젝트로 불러옴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E70D1-2FE0-7965-E413-2C246FE9E15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064615" y="1829498"/>
            <a:ext cx="2506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7570839" y="3429000"/>
            <a:ext cx="33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자주 사용되는 타입들은 헬퍼함수로 만들어서 더 쉽게 사용하도록 만듦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E1ADDC-2FFB-1B0E-135D-EA3B945AA2B9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>
            <a:off x="5474248" y="3679148"/>
            <a:ext cx="2096591" cy="11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CFB760-644F-9A87-B819-CA3CAFF4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" y="1110260"/>
            <a:ext cx="4553585" cy="143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D0AB4-621F-53D8-755D-1610034498DA}"/>
              </a:ext>
            </a:extLst>
          </p:cNvPr>
          <p:cNvSpPr txBox="1"/>
          <p:nvPr/>
        </p:nvSpPr>
        <p:spPr>
          <a:xfrm>
            <a:off x="7627375" y="4993014"/>
            <a:ext cx="3357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이런식으로 코드내에서 쉽게 변경가능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878C1-7710-BCA2-ECED-09D3B7854BF0}"/>
              </a:ext>
            </a:extLst>
          </p:cNvPr>
          <p:cNvCxnSpPr>
            <a:cxnSpLocks/>
            <a:stCxn id="17" idx="3"/>
            <a:endCxn id="6" idx="1"/>
          </p:cNvCxnSpPr>
          <p:nvPr/>
        </p:nvCxnSpPr>
        <p:spPr>
          <a:xfrm flipV="1">
            <a:off x="5988669" y="5146903"/>
            <a:ext cx="1638706" cy="10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05C1202F-193C-EE1A-B7E5-59ABEB49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828800" cy="816077"/>
          </a:xfrm>
        </p:spPr>
        <p:txBody>
          <a:bodyPr>
            <a:normAutofit/>
          </a:bodyPr>
          <a:lstStyle/>
          <a:p>
            <a:pPr algn="ctr"/>
            <a:r>
              <a:rPr lang="en-US" altLang="ko-KR" sz="2700" b="1"/>
              <a:t>UI_Base</a:t>
            </a:r>
            <a:br>
              <a:rPr lang="en-US" altLang="ko-KR" b="1"/>
            </a:br>
            <a:r>
              <a:rPr lang="en-US" altLang="ko-KR" sz="2000" b="1"/>
              <a:t>Get </a:t>
            </a:r>
            <a:r>
              <a:rPr lang="ko-KR" altLang="en-US" sz="2000" b="1"/>
              <a:t>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65CF7A-6EA7-CBEE-40DF-E1182FB1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3502911"/>
            <a:ext cx="4963218" cy="352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1A33B6-062A-B81C-B483-A6359A73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" y="5068860"/>
            <a:ext cx="5477639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170" y="30814"/>
            <a:ext cx="3628106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 </a:t>
            </a:r>
            <a:r>
              <a:rPr lang="ko-KR" altLang="en-US" sz="2400" b="1"/>
              <a:t>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AFB0CD-C17C-3EBD-BBF7-597D5C885F77}"/>
              </a:ext>
            </a:extLst>
          </p:cNvPr>
          <p:cNvSpPr/>
          <p:nvPr/>
        </p:nvSpPr>
        <p:spPr>
          <a:xfrm>
            <a:off x="6587612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UI_Base</a:t>
            </a:r>
            <a:r>
              <a:rPr lang="ko-KR" altLang="en-US"/>
              <a:t>의 </a:t>
            </a:r>
            <a:r>
              <a:rPr lang="en-US" altLang="ko-KR"/>
              <a:t>BindEvent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DE995-7411-A3B0-957C-061840C43954}"/>
              </a:ext>
            </a:extLst>
          </p:cNvPr>
          <p:cNvSpPr/>
          <p:nvPr/>
        </p:nvSpPr>
        <p:spPr>
          <a:xfrm>
            <a:off x="3392129" y="110484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GameObject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DE2B3-3C47-34C2-BA49-72FEFF29D2C0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5388077" y="1531323"/>
            <a:ext cx="11995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6CE458-59C8-CD30-514B-959FBA154D8A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987843" y="2359715"/>
            <a:ext cx="1" cy="64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6163-6D46-6B72-8572-590CF3816A7F}"/>
              </a:ext>
            </a:extLst>
          </p:cNvPr>
          <p:cNvSpPr/>
          <p:nvPr/>
        </p:nvSpPr>
        <p:spPr>
          <a:xfrm>
            <a:off x="4989869" y="30025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동적으로 </a:t>
            </a:r>
            <a:r>
              <a:rPr lang="en-US" altLang="ko-KR"/>
              <a:t>UI_EventHander Component </a:t>
            </a:r>
            <a:r>
              <a:rPr lang="ko-KR" altLang="en-US"/>
              <a:t>생성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5CEB56BF-2C05-0CEF-07D3-2979E7F1B36C}"/>
              </a:ext>
            </a:extLst>
          </p:cNvPr>
          <p:cNvSpPr/>
          <p:nvPr/>
        </p:nvSpPr>
        <p:spPr>
          <a:xfrm>
            <a:off x="2694037" y="757057"/>
            <a:ext cx="6587613" cy="1602658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A7D6F1-E26E-7399-94F7-7F189AEAEBA7}"/>
              </a:ext>
            </a:extLst>
          </p:cNvPr>
          <p:cNvSpPr/>
          <p:nvPr/>
        </p:nvSpPr>
        <p:spPr>
          <a:xfrm>
            <a:off x="3480616" y="512998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UI event </a:t>
            </a:r>
            <a:r>
              <a:rPr lang="ko-KR" altLang="en-US"/>
              <a:t>발생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17F662-A096-F181-ABA5-52B746D7F15C}"/>
              </a:ext>
            </a:extLst>
          </p:cNvPr>
          <p:cNvSpPr/>
          <p:nvPr/>
        </p:nvSpPr>
        <p:spPr>
          <a:xfrm>
            <a:off x="6395882" y="5129986"/>
            <a:ext cx="263012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BindEvent</a:t>
            </a:r>
            <a:r>
              <a:rPr lang="ko-KR" altLang="en-US"/>
              <a:t>된 함수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F25A-2EB9-C79A-AE77-A780BB6EFEF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476564" y="5556460"/>
            <a:ext cx="919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C539DE20-BE8C-A3D9-733B-49E3E15F8815}"/>
              </a:ext>
            </a:extLst>
          </p:cNvPr>
          <p:cNvSpPr/>
          <p:nvPr/>
        </p:nvSpPr>
        <p:spPr>
          <a:xfrm>
            <a:off x="2394153" y="632335"/>
            <a:ext cx="7300453" cy="3723385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B12318-C162-EA1A-29B7-37D87B4B3B08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6044380" y="4355720"/>
            <a:ext cx="0" cy="500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4FD51D0-53E8-5027-B91B-E5934959166B}"/>
              </a:ext>
            </a:extLst>
          </p:cNvPr>
          <p:cNvSpPr/>
          <p:nvPr/>
        </p:nvSpPr>
        <p:spPr>
          <a:xfrm>
            <a:off x="2394153" y="4855966"/>
            <a:ext cx="7300453" cy="1504012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62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66735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</a:t>
            </a:r>
            <a:r>
              <a:rPr lang="ko-KR" altLang="en-US" sz="2400" b="1"/>
              <a:t>의 필요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61248-EFEB-6D11-A8DF-185B2957B081}"/>
              </a:ext>
            </a:extLst>
          </p:cNvPr>
          <p:cNvSpPr txBox="1"/>
          <p:nvPr/>
        </p:nvSpPr>
        <p:spPr>
          <a:xfrm>
            <a:off x="3854245" y="2225553"/>
            <a:ext cx="448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UI</a:t>
            </a:r>
            <a:r>
              <a:rPr lang="ko-KR" altLang="en-US" sz="1200"/>
              <a:t>에서 수많은 이벤트들이 발생함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0907D-5D9B-CF61-B947-87C71BF72BCC}"/>
              </a:ext>
            </a:extLst>
          </p:cNvPr>
          <p:cNvSpPr txBox="1"/>
          <p:nvPr/>
        </p:nvSpPr>
        <p:spPr>
          <a:xfrm>
            <a:off x="3254478" y="2892173"/>
            <a:ext cx="56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모든 </a:t>
            </a:r>
            <a:r>
              <a:rPr lang="en-US" altLang="ko-KR" sz="1200"/>
              <a:t>UI </a:t>
            </a:r>
            <a:r>
              <a:rPr lang="ko-KR" altLang="en-US" sz="1200"/>
              <a:t>이벤트 함수를 </a:t>
            </a:r>
            <a:r>
              <a:rPr lang="en-US" altLang="ko-KR" sz="1200"/>
              <a:t>DragDrop</a:t>
            </a:r>
            <a:r>
              <a:rPr lang="ko-KR" altLang="en-US" sz="1200"/>
              <a:t>방식으로 연동하기에 불편함이 있음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C82B8-2ABD-48C5-BC45-F5C1E3BCB3DB}"/>
              </a:ext>
            </a:extLst>
          </p:cNvPr>
          <p:cNvSpPr txBox="1"/>
          <p:nvPr/>
        </p:nvSpPr>
        <p:spPr>
          <a:xfrm>
            <a:off x="3254479" y="3558793"/>
            <a:ext cx="56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이벤트 함수를 동적으로 바인딩하면 좋겠다는 생각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2CE79-0360-5E61-835E-401A13FB62D7}"/>
              </a:ext>
            </a:extLst>
          </p:cNvPr>
          <p:cNvSpPr txBox="1"/>
          <p:nvPr/>
        </p:nvSpPr>
        <p:spPr>
          <a:xfrm>
            <a:off x="3254480" y="4225413"/>
            <a:ext cx="568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함수를 </a:t>
            </a:r>
            <a:r>
              <a:rPr lang="en-US" altLang="ko-KR" sz="1200"/>
              <a:t>Action</a:t>
            </a:r>
            <a:r>
              <a:rPr lang="ko-KR" altLang="en-US" sz="1200"/>
              <a:t>을 통해서 구독시켜서 이벤트마다 함수를 뿌려주는 </a:t>
            </a:r>
            <a:r>
              <a:rPr lang="en-US" altLang="ko-KR" sz="1200"/>
              <a:t>EventHandler</a:t>
            </a:r>
            <a:r>
              <a:rPr lang="ko-KR" altLang="en-US" sz="1200"/>
              <a:t>필요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29966D-324A-995E-5123-35031B480320}"/>
              </a:ext>
            </a:extLst>
          </p:cNvPr>
          <p:cNvCxnSpPr>
            <a:stCxn id="28" idx="2"/>
            <a:endCxn id="6" idx="0"/>
          </p:cNvCxnSpPr>
          <p:nvPr/>
        </p:nvCxnSpPr>
        <p:spPr>
          <a:xfrm>
            <a:off x="6096000" y="2502552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13394B-46A0-04BE-7D54-9F3E3BBD8EF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096001" y="3169172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92EA3D-9BE6-9907-264E-50023F813167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096002" y="3835792"/>
            <a:ext cx="1" cy="38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96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27651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 </a:t>
            </a:r>
            <a:r>
              <a:rPr lang="ko-KR" altLang="en-US" sz="2400" b="1"/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3F1FFA-A7ED-3B50-3118-E989155B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26" y="1097016"/>
            <a:ext cx="8396748" cy="46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51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83510" cy="629265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 </a:t>
            </a:r>
            <a:r>
              <a:rPr lang="ko-KR" altLang="en-US" sz="2400" b="1"/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CA2A5-D0FD-B97B-BA32-824AA75AF57A}"/>
              </a:ext>
            </a:extLst>
          </p:cNvPr>
          <p:cNvSpPr txBox="1"/>
          <p:nvPr/>
        </p:nvSpPr>
        <p:spPr>
          <a:xfrm>
            <a:off x="1317523" y="526059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Action</a:t>
            </a:r>
            <a:r>
              <a:rPr lang="ko-KR" altLang="en-US" sz="1400"/>
              <a:t>에 구독하고 </a:t>
            </a:r>
            <a:r>
              <a:rPr lang="en-US" altLang="ko-KR" sz="1400"/>
              <a:t>Event</a:t>
            </a:r>
            <a:r>
              <a:rPr lang="ko-KR" altLang="en-US" sz="1400"/>
              <a:t>가 호출될때 연동된 함수가 실행된다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72E02-7A53-96FA-EEEE-0738B79C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7" y="1074185"/>
            <a:ext cx="8821385" cy="3253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66F3-704A-5515-F9DF-D8B058409094}"/>
              </a:ext>
            </a:extLst>
          </p:cNvPr>
          <p:cNvSpPr txBox="1"/>
          <p:nvPr/>
        </p:nvSpPr>
        <p:spPr>
          <a:xfrm>
            <a:off x="5801033" y="5260595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앞선 </a:t>
            </a:r>
            <a:r>
              <a:rPr lang="en-US" altLang="ko-KR" sz="1400"/>
              <a:t>UI_EventHander</a:t>
            </a:r>
            <a:r>
              <a:rPr lang="ko-KR" altLang="en-US" sz="1400"/>
              <a:t>가 </a:t>
            </a:r>
            <a:r>
              <a:rPr lang="en-US" altLang="ko-KR" sz="1400"/>
              <a:t>UI_Base</a:t>
            </a:r>
            <a:r>
              <a:rPr lang="ko-KR" altLang="en-US" sz="1400"/>
              <a:t>에서 </a:t>
            </a:r>
            <a:r>
              <a:rPr lang="en-US" altLang="ko-KR" sz="1400"/>
              <a:t>BindEvent</a:t>
            </a:r>
            <a:r>
              <a:rPr lang="ko-KR" altLang="en-US" sz="1400"/>
              <a:t>함수속에서 사용된다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7894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5858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UI_EventHandler</a:t>
            </a:r>
            <a:endParaRPr lang="ko-KR" altLang="en-US" sz="24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00D42-66F3-2133-4930-5337BF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9" y="1288749"/>
            <a:ext cx="10888595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CD73A-4A79-0DE8-6E6E-1EBB4D3A625D}"/>
              </a:ext>
            </a:extLst>
          </p:cNvPr>
          <p:cNvSpPr txBox="1"/>
          <p:nvPr/>
        </p:nvSpPr>
        <p:spPr>
          <a:xfrm>
            <a:off x="1311219" y="2319832"/>
            <a:ext cx="448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Extionsion</a:t>
            </a:r>
            <a:r>
              <a:rPr lang="ko-KR" altLang="en-US" sz="1400"/>
              <a:t>기능을 이용하여 </a:t>
            </a:r>
            <a:r>
              <a:rPr lang="en-US" altLang="ko-KR" sz="1400"/>
              <a:t>GameObject</a:t>
            </a:r>
            <a:r>
              <a:rPr lang="ko-KR" altLang="en-US" sz="1400"/>
              <a:t>에서 확장하여 </a:t>
            </a:r>
            <a:r>
              <a:rPr lang="en-US" altLang="ko-KR" sz="1400"/>
              <a:t>BindEvent</a:t>
            </a:r>
            <a:r>
              <a:rPr lang="ko-KR" altLang="en-US" sz="1400"/>
              <a:t>함수를 사용할 수 있게 만든다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37EA6-FDCC-DDCE-EFF6-EF1017FF65BB}"/>
              </a:ext>
            </a:extLst>
          </p:cNvPr>
          <p:cNvSpPr txBox="1"/>
          <p:nvPr/>
        </p:nvSpPr>
        <p:spPr>
          <a:xfrm>
            <a:off x="7374193" y="2470059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기본적으로는 </a:t>
            </a:r>
            <a:r>
              <a:rPr lang="en-US" altLang="ko-KR" sz="1400"/>
              <a:t>click</a:t>
            </a:r>
            <a:r>
              <a:rPr lang="ko-KR" altLang="en-US" sz="1400"/>
              <a:t>을 사용하게 만들었다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59C43-E513-8380-A885-360999FC1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473" y="3925931"/>
            <a:ext cx="1428949" cy="2038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4EAF2-B729-38AF-D2E3-A01AE28BF413}"/>
              </a:ext>
            </a:extLst>
          </p:cNvPr>
          <p:cNvSpPr txBox="1"/>
          <p:nvPr/>
        </p:nvSpPr>
        <p:spPr>
          <a:xfrm>
            <a:off x="1737930" y="5338352"/>
            <a:ext cx="1934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다른 이벤트들도 쉽게 구독할수있는 함수이다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8B5059F-835D-B36F-F543-F4A569B961FA}"/>
              </a:ext>
            </a:extLst>
          </p:cNvPr>
          <p:cNvSpPr/>
          <p:nvPr/>
        </p:nvSpPr>
        <p:spPr>
          <a:xfrm>
            <a:off x="8013290" y="1081548"/>
            <a:ext cx="3205316" cy="589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B6ACA0-0797-80AC-C5FA-48BD101E560E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615948" y="1671484"/>
            <a:ext cx="0" cy="798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E77B3B10-7AAF-C1EB-CFF7-05141928AC24}"/>
              </a:ext>
            </a:extLst>
          </p:cNvPr>
          <p:cNvSpPr/>
          <p:nvPr/>
        </p:nvSpPr>
        <p:spPr>
          <a:xfrm>
            <a:off x="418501" y="1081548"/>
            <a:ext cx="3205316" cy="589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E7B26E-A847-A428-378F-76AC43B0F86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67489" y="1656459"/>
            <a:ext cx="685485" cy="663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05C2BB7-03F9-3BF4-3C12-C98D2514D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61" y="5111273"/>
            <a:ext cx="3810532" cy="10669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8FF3AD-8B55-50BF-7449-786C447F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9" y="3576301"/>
            <a:ext cx="6668431" cy="228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5CDCC4-DA64-74CC-D27E-290EEC117E06}"/>
              </a:ext>
            </a:extLst>
          </p:cNvPr>
          <p:cNvSpPr txBox="1"/>
          <p:nvPr/>
        </p:nvSpPr>
        <p:spPr>
          <a:xfrm>
            <a:off x="1314240" y="3109184"/>
            <a:ext cx="4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사용 예시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83D725F-9085-0ED6-C147-FE246FF3F42F}"/>
              </a:ext>
            </a:extLst>
          </p:cNvPr>
          <p:cNvSpPr/>
          <p:nvPr/>
        </p:nvSpPr>
        <p:spPr>
          <a:xfrm>
            <a:off x="3245724" y="3416960"/>
            <a:ext cx="3490451" cy="508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500BD-1921-0464-DDDA-C9C245925FBB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3552974" y="2843052"/>
            <a:ext cx="3021" cy="266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55C65D0-6C06-C4A9-B3F9-5B39E41E2D40}"/>
              </a:ext>
            </a:extLst>
          </p:cNvPr>
          <p:cNvSpPr/>
          <p:nvPr/>
        </p:nvSpPr>
        <p:spPr>
          <a:xfrm>
            <a:off x="8121449" y="1081548"/>
            <a:ext cx="993054" cy="589936"/>
          </a:xfrm>
          <a:prstGeom prst="ellipse">
            <a:avLst/>
          </a:prstGeom>
          <a:noFill/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655CB10-50BE-96FF-846F-AAD4D993135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698775" y="1671484"/>
            <a:ext cx="917173" cy="2254447"/>
          </a:xfrm>
          <a:prstGeom prst="straightConnector1">
            <a:avLst/>
          </a:prstGeom>
          <a:ln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1209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D6E2C-A4D2-D4C1-47CD-DB71A21ACC80}"/>
              </a:ext>
            </a:extLst>
          </p:cNvPr>
          <p:cNvSpPr txBox="1"/>
          <p:nvPr/>
        </p:nvSpPr>
        <p:spPr>
          <a:xfrm>
            <a:off x="4564626" y="4891770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4. UpToSky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구글 플레이 출시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66F72-3E82-B37E-DA9E-B6EFFC67E055}"/>
              </a:ext>
            </a:extLst>
          </p:cNvPr>
          <p:cNvSpPr txBox="1"/>
          <p:nvPr/>
        </p:nvSpPr>
        <p:spPr>
          <a:xfrm>
            <a:off x="3585087" y="2914268"/>
            <a:ext cx="5021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2. MessMath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en-US" altLang="ko-KR"/>
              <a:t>3</a:t>
            </a:r>
            <a:r>
              <a:rPr lang="ko-KR" altLang="en-US"/>
              <a:t>회 웅진 씽크빅 게임 개발 챌린지 본선 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C4B8-9D98-98D8-E3F2-17453DC3D066}"/>
              </a:ext>
            </a:extLst>
          </p:cNvPr>
          <p:cNvSpPr txBox="1"/>
          <p:nvPr/>
        </p:nvSpPr>
        <p:spPr>
          <a:xfrm>
            <a:off x="4564626" y="3898657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3. </a:t>
            </a:r>
            <a:r>
              <a:rPr lang="ko-KR" altLang="en-US" sz="4000">
                <a:solidFill>
                  <a:srgbClr val="FFC000"/>
                </a:solidFill>
              </a:rPr>
              <a:t>던전포차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인디크래프트 출품작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D5B-4801-282F-8460-4693DC791C8C}"/>
              </a:ext>
            </a:extLst>
          </p:cNvPr>
          <p:cNvSpPr txBox="1"/>
          <p:nvPr/>
        </p:nvSpPr>
        <p:spPr>
          <a:xfrm>
            <a:off x="4564626" y="1939487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1. The Sword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스팀 출시 예정작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32A32-C2B1-B761-6298-A91A3F420089}"/>
              </a:ext>
            </a:extLst>
          </p:cNvPr>
          <p:cNvSpPr txBox="1"/>
          <p:nvPr/>
        </p:nvSpPr>
        <p:spPr>
          <a:xfrm>
            <a:off x="4564626" y="999350"/>
            <a:ext cx="3062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0. </a:t>
            </a:r>
            <a:r>
              <a:rPr lang="ko-KR" altLang="en-US" sz="4000">
                <a:solidFill>
                  <a:srgbClr val="FFC000"/>
                </a:solidFill>
              </a:rPr>
              <a:t>기타이력</a:t>
            </a:r>
            <a:br>
              <a:rPr lang="en-US" altLang="ko-KR" sz="4000">
                <a:solidFill>
                  <a:srgbClr val="FFC000"/>
                </a:solidFill>
              </a:rPr>
            </a:br>
            <a:r>
              <a:rPr lang="ko-KR" altLang="en-US"/>
              <a:t>알고리즘 공부</a:t>
            </a:r>
            <a:r>
              <a:rPr lang="en-US" altLang="ko-KR"/>
              <a:t>, DirectX </a:t>
            </a:r>
            <a:r>
              <a:rPr lang="ko-KR" altLang="en-US"/>
              <a:t>공부</a:t>
            </a:r>
          </a:p>
        </p:txBody>
      </p:sp>
    </p:spTree>
    <p:extLst>
      <p:ext uri="{BB962C8B-B14F-4D97-AF65-F5344CB8AC3E}">
        <p14:creationId xmlns:p14="http://schemas.microsoft.com/office/powerpoint/2010/main" val="392054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656440" cy="588604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b="1"/>
              <a:t>최초 </a:t>
            </a:r>
            <a:r>
              <a:rPr lang="en-US" altLang="ko-KR" sz="2400" b="1"/>
              <a:t>Map </a:t>
            </a:r>
            <a:r>
              <a:rPr lang="ko-KR" altLang="en-US" sz="2400" b="1"/>
              <a:t>자동생성 </a:t>
            </a:r>
            <a:r>
              <a:rPr lang="en-US" altLang="ko-KR" sz="2400" b="1"/>
              <a:t>Tool </a:t>
            </a:r>
            <a:r>
              <a:rPr lang="ko-KR" altLang="en-US" sz="2400" b="1"/>
              <a:t>영상과 문제점</a:t>
            </a:r>
          </a:p>
        </p:txBody>
      </p:sp>
      <p:pic>
        <p:nvPicPr>
          <p:cNvPr id="5" name="그림 4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2176E54-F679-F426-5E9D-2C630BD5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24" y="2000912"/>
            <a:ext cx="5715000" cy="2886075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5EEEC61-405A-8C5C-2D86-9C2697588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08" y="425081"/>
            <a:ext cx="3488782" cy="342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E3E30-3CED-B62D-E0FE-DBE62201BD2D}"/>
              </a:ext>
            </a:extLst>
          </p:cNvPr>
          <p:cNvSpPr txBox="1"/>
          <p:nvPr/>
        </p:nvSpPr>
        <p:spPr>
          <a:xfrm>
            <a:off x="7421569" y="3945030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프리펩이름으로 맵의 모양을 만들고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C23D1-2A0C-36BC-A99F-F298E2D70300}"/>
              </a:ext>
            </a:extLst>
          </p:cNvPr>
          <p:cNvSpPr txBox="1"/>
          <p:nvPr/>
        </p:nvSpPr>
        <p:spPr>
          <a:xfrm>
            <a:off x="7817511" y="4579210"/>
            <a:ext cx="25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타일형식이 많아질수록 불편함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ECD8C-3BDE-3045-7F77-138865E06BEB}"/>
              </a:ext>
            </a:extLst>
          </p:cNvPr>
          <p:cNvSpPr txBox="1"/>
          <p:nvPr/>
        </p:nvSpPr>
        <p:spPr>
          <a:xfrm>
            <a:off x="7601105" y="5255012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타일의 규칙을 만들어서 데이터 변경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864414-F462-29E1-DE56-F3B41E05E56B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9113699" y="4252807"/>
            <a:ext cx="0" cy="32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483758-71F4-B59D-F59E-C14EE5431EE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113699" y="4886987"/>
            <a:ext cx="0" cy="368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3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68413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Map </a:t>
            </a:r>
            <a:r>
              <a:rPr lang="ko-KR" altLang="en-US" sz="2400" b="1"/>
              <a:t>자동생성 </a:t>
            </a:r>
            <a:r>
              <a:rPr lang="en-US" altLang="ko-KR" sz="2400" b="1"/>
              <a:t>Tool </a:t>
            </a:r>
            <a:r>
              <a:rPr lang="ko-KR" altLang="en-US" sz="2400" b="1"/>
              <a:t>영상과 문제 해결</a:t>
            </a:r>
          </a:p>
        </p:txBody>
      </p:sp>
      <p:pic>
        <p:nvPicPr>
          <p:cNvPr id="7" name="그림 6" descr="스크린샷, 소프트웨어, 컴퓨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1490DF-6204-FF84-FE09-E38B8E15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2" y="1985962"/>
            <a:ext cx="5715000" cy="2886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459FF8-5080-761B-3CC3-19A4E69A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74" y="1446980"/>
            <a:ext cx="5269414" cy="3677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AF5A2-9F60-853F-75CE-B19458703A8A}"/>
              </a:ext>
            </a:extLst>
          </p:cNvPr>
          <p:cNvSpPr txBox="1"/>
          <p:nvPr/>
        </p:nvSpPr>
        <p:spPr>
          <a:xfrm>
            <a:off x="7056943" y="5384652"/>
            <a:ext cx="4139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데이터 컨벤션을 맞추고 엑셀에서 파싱하도록 변경</a:t>
            </a:r>
          </a:p>
        </p:txBody>
      </p:sp>
    </p:spTree>
    <p:extLst>
      <p:ext uri="{BB962C8B-B14F-4D97-AF65-F5344CB8AC3E}">
        <p14:creationId xmlns:p14="http://schemas.microsoft.com/office/powerpoint/2010/main" val="4180100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06240" cy="741680"/>
          </a:xfrm>
        </p:spPr>
        <p:txBody>
          <a:bodyPr>
            <a:normAutofit/>
          </a:bodyPr>
          <a:lstStyle/>
          <a:p>
            <a:pPr algn="ctr"/>
            <a:r>
              <a:rPr lang="en-US" altLang="ko-KR" sz="2700" b="1"/>
              <a:t>Map </a:t>
            </a:r>
            <a:r>
              <a:rPr lang="ko-KR" altLang="en-US" sz="2700" b="1"/>
              <a:t>자동생성 </a:t>
            </a:r>
            <a:r>
              <a:rPr lang="en-US" altLang="ko-KR" sz="2700" b="1"/>
              <a:t>Tool</a:t>
            </a:r>
            <a:br>
              <a:rPr lang="en-US" altLang="ko-KR" sz="3600"/>
            </a:br>
            <a:r>
              <a:rPr lang="ko-KR" altLang="en-US" sz="2000" b="1"/>
              <a:t>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A491-6339-A4E4-D714-A61CB538F625}"/>
              </a:ext>
            </a:extLst>
          </p:cNvPr>
          <p:cNvSpPr txBox="1"/>
          <p:nvPr/>
        </p:nvSpPr>
        <p:spPr>
          <a:xfrm>
            <a:off x="732503" y="1428372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Map</a:t>
            </a:r>
            <a:r>
              <a:rPr lang="ko-KR" altLang="en-US"/>
              <a:t>을 생성하기 위해서 그 데이터를 </a:t>
            </a:r>
            <a:r>
              <a:rPr lang="en-US" altLang="ko-KR"/>
              <a:t>Exel</a:t>
            </a:r>
            <a:r>
              <a:rPr lang="ko-KR" altLang="en-US"/>
              <a:t>에 정리한다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85BFC-45EA-5009-5178-1E833681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5" y="541910"/>
            <a:ext cx="2738820" cy="286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04EA4-DFD9-D66C-4018-AD7D917421AD}"/>
              </a:ext>
            </a:extLst>
          </p:cNvPr>
          <p:cNvSpPr txBox="1"/>
          <p:nvPr/>
        </p:nvSpPr>
        <p:spPr>
          <a:xfrm>
            <a:off x="732502" y="4114800"/>
            <a:ext cx="43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Exel</a:t>
            </a:r>
            <a:r>
              <a:rPr lang="ko-KR" altLang="en-US"/>
              <a:t>의 </a:t>
            </a:r>
            <a:r>
              <a:rPr lang="en-US" altLang="ko-KR"/>
              <a:t>cell</a:t>
            </a:r>
            <a:r>
              <a:rPr lang="ko-KR" altLang="en-US"/>
              <a:t>에 기입한 글자가 어떤 데이터를 나타내는지 정의한다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AF1B7-D7CC-704B-9AF3-CB21A43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1" y="3665049"/>
            <a:ext cx="3884587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139381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Map</a:t>
            </a:r>
            <a:r>
              <a:rPr lang="ko-KR" altLang="en-US" sz="2400" b="1"/>
              <a:t> 자동생성</a:t>
            </a:r>
            <a:r>
              <a:rPr lang="en-US" altLang="ko-KR" sz="2400" b="1"/>
              <a:t>Tool</a:t>
            </a:r>
            <a:endParaRPr lang="ko-KR" altLang="en-US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E4CE-F9B7-D893-BD98-709B8800A252}"/>
              </a:ext>
            </a:extLst>
          </p:cNvPr>
          <p:cNvSpPr txBox="1"/>
          <p:nvPr/>
        </p:nvSpPr>
        <p:spPr>
          <a:xfrm>
            <a:off x="4331108" y="1404295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Exel </a:t>
            </a:r>
            <a:r>
              <a:rPr lang="ko-KR" altLang="en-US" sz="1400"/>
              <a:t>데이터를 바탕으로 </a:t>
            </a:r>
            <a:r>
              <a:rPr lang="en-US" altLang="ko-KR" sz="1400"/>
              <a:t>map</a:t>
            </a:r>
            <a:r>
              <a:rPr lang="ko-KR" altLang="en-US" sz="1400"/>
              <a:t>을 생성할 수 있도록 </a:t>
            </a:r>
            <a:r>
              <a:rPr lang="en-US" altLang="ko-KR" sz="1400"/>
              <a:t>Exel</a:t>
            </a:r>
            <a:r>
              <a:rPr lang="ko-KR" altLang="en-US" sz="1400"/>
              <a:t>을 파싱한다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6D6D2-478B-AB93-F49C-C6BA2E8430F9}"/>
              </a:ext>
            </a:extLst>
          </p:cNvPr>
          <p:cNvSpPr txBox="1"/>
          <p:nvPr/>
        </p:nvSpPr>
        <p:spPr>
          <a:xfrm>
            <a:off x="4331107" y="3167390"/>
            <a:ext cx="352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각 타일의 이름에 맞는 오브젝트를 간격에 맞게 생성한다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C5D301-67A2-B5E8-8CF0-9EAB58B9F179}"/>
              </a:ext>
            </a:extLst>
          </p:cNvPr>
          <p:cNvSpPr txBox="1"/>
          <p:nvPr/>
        </p:nvSpPr>
        <p:spPr>
          <a:xfrm>
            <a:off x="4159042" y="4930485"/>
            <a:ext cx="38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생성된 맵 오브젝트들을 하나의 프리펩으로 만든 뒤</a:t>
            </a:r>
            <a:r>
              <a:rPr lang="en-US" altLang="ko-KR" sz="1400"/>
              <a:t>, </a:t>
            </a:r>
            <a:r>
              <a:rPr lang="ko-KR" altLang="en-US" sz="1400"/>
              <a:t>맵을 저장한다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14B7F9D-FFE0-0C25-A154-D2DF179B7CC6}"/>
              </a:ext>
            </a:extLst>
          </p:cNvPr>
          <p:cNvSpPr/>
          <p:nvPr/>
        </p:nvSpPr>
        <p:spPr>
          <a:xfrm>
            <a:off x="5928852" y="2143432"/>
            <a:ext cx="324464" cy="8160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7BC194C-6C84-F8DB-D91C-520028A808EC}"/>
              </a:ext>
            </a:extLst>
          </p:cNvPr>
          <p:cNvSpPr/>
          <p:nvPr/>
        </p:nvSpPr>
        <p:spPr>
          <a:xfrm>
            <a:off x="5928852" y="3898490"/>
            <a:ext cx="324464" cy="8160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36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62632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Map</a:t>
            </a:r>
            <a:r>
              <a:rPr lang="ko-KR" altLang="en-US" sz="2400" b="1"/>
              <a:t> 생성 로직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7D2ABA-1C19-B51E-911D-2A1B3D981986}"/>
              </a:ext>
            </a:extLst>
          </p:cNvPr>
          <p:cNvSpPr/>
          <p:nvPr/>
        </p:nvSpPr>
        <p:spPr>
          <a:xfrm>
            <a:off x="4680154" y="369939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 Map Data </a:t>
            </a:r>
            <a:r>
              <a:rPr lang="ko-KR" altLang="en-US"/>
              <a:t>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B14EC2-733B-74DA-190F-31F2605BE8E3}"/>
              </a:ext>
            </a:extLst>
          </p:cNvPr>
          <p:cNvSpPr/>
          <p:nvPr/>
        </p:nvSpPr>
        <p:spPr>
          <a:xfrm>
            <a:off x="4021392" y="1538134"/>
            <a:ext cx="3313471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Exel</a:t>
            </a:r>
            <a:r>
              <a:rPr lang="ko-KR" altLang="en-US"/>
              <a:t>을 읽고</a:t>
            </a:r>
            <a:r>
              <a:rPr lang="en-US" altLang="ko-KR"/>
              <a:t>, Editor</a:t>
            </a:r>
            <a:r>
              <a:rPr lang="ko-KR" altLang="en-US"/>
              <a:t>에서 </a:t>
            </a:r>
            <a:r>
              <a:rPr lang="en-US" altLang="ko-KR"/>
              <a:t>Hierarchy</a:t>
            </a:r>
            <a:r>
              <a:rPr lang="ko-KR" altLang="en-US"/>
              <a:t>창에 오브젝트들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C0854E-0CCA-1354-FDDB-A26243BE6D9A}"/>
              </a:ext>
            </a:extLst>
          </p:cNvPr>
          <p:cNvSpPr/>
          <p:nvPr/>
        </p:nvSpPr>
        <p:spPr>
          <a:xfrm>
            <a:off x="4680154" y="269649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오브젝트들을 </a:t>
            </a:r>
            <a:r>
              <a:rPr lang="en-US" altLang="ko-KR"/>
              <a:t>Prefab</a:t>
            </a:r>
            <a:r>
              <a:rPr lang="ko-KR" altLang="en-US"/>
              <a:t>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2D410-945A-0FF3-0B2A-2CB181A872E6}"/>
              </a:ext>
            </a:extLst>
          </p:cNvPr>
          <p:cNvSpPr/>
          <p:nvPr/>
        </p:nvSpPr>
        <p:spPr>
          <a:xfrm>
            <a:off x="4680154" y="385977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Map </a:t>
            </a:r>
            <a:r>
              <a:rPr lang="ko-KR" altLang="en-US"/>
              <a:t>저장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A8866-0A6A-320C-CAB8-883C185A4849}"/>
              </a:ext>
            </a:extLst>
          </p:cNvPr>
          <p:cNvSpPr/>
          <p:nvPr/>
        </p:nvSpPr>
        <p:spPr>
          <a:xfrm>
            <a:off x="4680154" y="5023050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시작시 </a:t>
            </a:r>
            <a:r>
              <a:rPr lang="en-US" altLang="ko-KR"/>
              <a:t>Map</a:t>
            </a:r>
            <a:r>
              <a:rPr lang="ko-KR" altLang="en-US"/>
              <a:t>을 불러오기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99AE59-8877-8608-37D3-9CE035C5DE9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678128" y="1222887"/>
            <a:ext cx="0" cy="31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374F80-3E73-ACBC-7AB6-EE282EDE294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678128" y="2391082"/>
            <a:ext cx="0" cy="30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300534-024F-9259-0E81-DBBE5A45541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78128" y="3549444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7A412-8BC6-E3DF-829F-5FC0D7D223B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78128" y="4712721"/>
            <a:ext cx="0" cy="31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17574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Map</a:t>
            </a:r>
            <a:r>
              <a:rPr lang="ko-KR" altLang="en-US" sz="2400" b="1"/>
              <a:t> 생성 고찰 및 개선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E0E646-0F6B-C8C6-1901-7F1421E0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04" y="3429000"/>
            <a:ext cx="8545992" cy="227310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466DA3-2E8D-2A9A-E66E-81C2DA565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76764"/>
              </p:ext>
            </p:extLst>
          </p:nvPr>
        </p:nvGraphicFramePr>
        <p:xfrm>
          <a:off x="2032000" y="803836"/>
          <a:ext cx="8128000" cy="2418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38618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39388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맵이 단층으로만 만들수있다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층 이상은 층마다 데이터를 따로 만들어서 병합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78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타일이 많아질수록 규칙이 늘어난다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챕터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스테이지에 따라 컨벤션을 정해서 간략한 규칙으로 쉽게 생성되게 변경했다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0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몬스터 데이터와 연동을 어떻게 할것인지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예를들어 </a:t>
                      </a:r>
                      <a:r>
                        <a:rPr lang="en-US" altLang="ko-KR" sz="1400"/>
                        <a:t>M_12 </a:t>
                      </a:r>
                      <a:r>
                        <a:rPr lang="ko-KR" altLang="en-US" sz="1400"/>
                        <a:t>이런 형식으로 </a:t>
                      </a:r>
                      <a:r>
                        <a:rPr lang="en-US" altLang="ko-KR" sz="1400"/>
                        <a:t>MonsterData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index</a:t>
                      </a:r>
                      <a:r>
                        <a:rPr lang="ko-KR" altLang="en-US" sz="1400"/>
                        <a:t>를 확인하여 그것에맞게 몬스터를 생성한다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algn="ctr"/>
                      <a:r>
                        <a:rPr lang="ko-KR" altLang="en-US" sz="1400"/>
                        <a:t>몬스터 생성시 기본 </a:t>
                      </a:r>
                      <a:r>
                        <a:rPr lang="en-US" altLang="ko-KR" sz="1400"/>
                        <a:t>monster prefab</a:t>
                      </a:r>
                      <a:r>
                        <a:rPr lang="ko-KR" altLang="en-US" sz="1400"/>
                        <a:t>으로 생성하고 </a:t>
                      </a:r>
                      <a:r>
                        <a:rPr lang="en-US" altLang="ko-KR" sz="1400"/>
                        <a:t>id</a:t>
                      </a:r>
                      <a:r>
                        <a:rPr lang="ko-KR" altLang="en-US" sz="1400"/>
                        <a:t>값만 달라지면 다른 몬스터가 생성되게 만들었다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082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DCCCB-F5B0-2625-518A-757AFE4D5279}"/>
              </a:ext>
            </a:extLst>
          </p:cNvPr>
          <p:cNvSpPr txBox="1"/>
          <p:nvPr/>
        </p:nvSpPr>
        <p:spPr>
          <a:xfrm>
            <a:off x="4527755" y="6054164"/>
            <a:ext cx="3136490" cy="31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챕터</a:t>
            </a:r>
            <a:r>
              <a:rPr lang="en-US" altLang="ko-KR" sz="1400"/>
              <a:t>, </a:t>
            </a:r>
            <a:r>
              <a:rPr lang="ko-KR" altLang="en-US" sz="1400"/>
              <a:t>스테이지에 따라 정해진 컨벤션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904A45-1FB7-FB25-19CC-DD765F241A22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>
            <a:off x="6096000" y="5702103"/>
            <a:ext cx="0" cy="35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9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39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전투 영상</a:t>
            </a:r>
          </a:p>
        </p:txBody>
      </p:sp>
      <p:pic>
        <p:nvPicPr>
          <p:cNvPr id="2" name="Movie_056">
            <a:hlinkClick r:id="" action="ppaction://media"/>
            <a:extLst>
              <a:ext uri="{FF2B5EF4-FFF2-40B4-BE49-F238E27FC236}">
                <a16:creationId xmlns:a16="http://schemas.microsoft.com/office/drawing/2014/main" id="{6AB9C53F-EAD9-FE90-0DC5-7DDB8803A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086" y="1369150"/>
            <a:ext cx="7393827" cy="41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220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전투 로직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B532-3620-2D0D-EDB1-F2714EB6F66D}"/>
              </a:ext>
            </a:extLst>
          </p:cNvPr>
          <p:cNvSpPr txBox="1"/>
          <p:nvPr/>
        </p:nvSpPr>
        <p:spPr>
          <a:xfrm>
            <a:off x="4186084" y="1261884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적과 부딪힐 시 자동 전투 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E3A08-B9ED-FB4E-5AEC-7D2DFC73AF40}"/>
              </a:ext>
            </a:extLst>
          </p:cNvPr>
          <p:cNvSpPr/>
          <p:nvPr/>
        </p:nvSpPr>
        <p:spPr>
          <a:xfrm>
            <a:off x="2202426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CurPlayerData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CA4FB-1A8A-12CF-8636-767A5D321FD9}"/>
              </a:ext>
            </a:extLst>
          </p:cNvPr>
          <p:cNvSpPr/>
          <p:nvPr/>
        </p:nvSpPr>
        <p:spPr>
          <a:xfrm>
            <a:off x="7821561" y="1877962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CurMonsterData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0479D-9778-9D4B-FE1B-9A04E6F64B4C}"/>
              </a:ext>
            </a:extLst>
          </p:cNvPr>
          <p:cNvSpPr/>
          <p:nvPr/>
        </p:nvSpPr>
        <p:spPr>
          <a:xfrm>
            <a:off x="1184787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324E4-1112-11CD-7AE3-BCAAC0073D86}"/>
              </a:ext>
            </a:extLst>
          </p:cNvPr>
          <p:cNvSpPr/>
          <p:nvPr/>
        </p:nvSpPr>
        <p:spPr>
          <a:xfrm>
            <a:off x="3421626" y="2964426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22F71-6E4B-73DD-D305-E463C4646E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182761" y="2730910"/>
            <a:ext cx="1017639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E5E72A-53AF-6CA2-7C4E-5DCE70D1DE4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00400" y="2730910"/>
            <a:ext cx="1219200" cy="23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D83DA-4470-C89B-90B8-9A2D38A7BA3F}"/>
              </a:ext>
            </a:extLst>
          </p:cNvPr>
          <p:cNvSpPr/>
          <p:nvPr/>
        </p:nvSpPr>
        <p:spPr>
          <a:xfrm>
            <a:off x="6685935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AttackCoroutine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2A6DC0-B0F5-8D28-A401-09A821CCAF40}"/>
              </a:ext>
            </a:extLst>
          </p:cNvPr>
          <p:cNvSpPr/>
          <p:nvPr/>
        </p:nvSpPr>
        <p:spPr>
          <a:xfrm>
            <a:off x="8922774" y="3006213"/>
            <a:ext cx="1995948" cy="852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DefenseCoroutine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9E2130-FAEB-1038-C79F-EA1B226F63B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7683909" y="2730910"/>
            <a:ext cx="113562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B7E1E4-AD81-8E20-9882-E0769182C45C}"/>
              </a:ext>
            </a:extLst>
          </p:cNvPr>
          <p:cNvCxnSpPr>
            <a:stCxn id="8" idx="2"/>
            <a:endCxn id="22" idx="0"/>
          </p:cNvCxnSpPr>
          <p:nvPr/>
        </p:nvCxnSpPr>
        <p:spPr>
          <a:xfrm>
            <a:off x="8819535" y="2730910"/>
            <a:ext cx="1101213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5F247E-D5B2-E688-2198-DD4C808789F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198374" y="2304436"/>
            <a:ext cx="3623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FEEC5-D99C-33EA-FCCC-68ABA9599A60}"/>
              </a:ext>
            </a:extLst>
          </p:cNvPr>
          <p:cNvSpPr txBox="1"/>
          <p:nvPr/>
        </p:nvSpPr>
        <p:spPr>
          <a:xfrm>
            <a:off x="3269226" y="4154197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부딪힌 몬스터의 데이터를 가져와서 전투 후 결과 도출</a:t>
            </a:r>
            <a:br>
              <a:rPr lang="en-US" altLang="ko-KR"/>
            </a:br>
            <a:r>
              <a:rPr lang="ko-KR" altLang="en-US"/>
              <a:t>각자의 </a:t>
            </a:r>
            <a:r>
              <a:rPr lang="en-US" altLang="ko-KR"/>
              <a:t>Coroutine</a:t>
            </a:r>
            <a:r>
              <a:rPr lang="ko-KR" altLang="en-US"/>
              <a:t>이 돌아가서 공방을 주고 받는다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FA1D8-D9A0-6890-EEC5-2918CC0973B6}"/>
              </a:ext>
            </a:extLst>
          </p:cNvPr>
          <p:cNvSpPr txBox="1"/>
          <p:nvPr/>
        </p:nvSpPr>
        <p:spPr>
          <a:xfrm>
            <a:off x="3269226" y="500714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데이터가 갱신될 때 마다 </a:t>
            </a:r>
            <a:r>
              <a:rPr lang="en-US" altLang="ko-KR"/>
              <a:t>GameManager</a:t>
            </a:r>
            <a:r>
              <a:rPr lang="ko-KR" altLang="en-US"/>
              <a:t>의 </a:t>
            </a:r>
            <a:r>
              <a:rPr lang="en-US" altLang="ko-KR"/>
              <a:t>CurPayerData</a:t>
            </a:r>
            <a:r>
              <a:rPr lang="ko-KR" altLang="en-US"/>
              <a:t>가 변경되고 </a:t>
            </a:r>
            <a:r>
              <a:rPr lang="en-US" altLang="ko-KR"/>
              <a:t>UI</a:t>
            </a:r>
            <a:r>
              <a:rPr lang="ko-KR" altLang="en-US"/>
              <a:t>들을 </a:t>
            </a:r>
            <a:r>
              <a:rPr lang="en-US" altLang="ko-KR"/>
              <a:t>Refresh.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0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0" y="0"/>
            <a:ext cx="424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전투 로직 트러블슈팅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58C49-1672-4905-EC7C-71DC8BC704AC}"/>
              </a:ext>
            </a:extLst>
          </p:cNvPr>
          <p:cNvSpPr txBox="1"/>
          <p:nvPr/>
        </p:nvSpPr>
        <p:spPr>
          <a:xfrm>
            <a:off x="4247533" y="1235923"/>
            <a:ext cx="38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Coroutine</a:t>
            </a:r>
            <a:r>
              <a:rPr lang="ko-KR" altLang="en-US"/>
              <a:t>이 실행될 때 간혈적으로 </a:t>
            </a:r>
            <a:r>
              <a:rPr lang="en-US" altLang="ko-KR"/>
              <a:t>UI</a:t>
            </a:r>
            <a:r>
              <a:rPr lang="ko-KR" altLang="en-US"/>
              <a:t>가 꺼졌는데도 </a:t>
            </a:r>
            <a:r>
              <a:rPr lang="en-US" altLang="ko-KR"/>
              <a:t>Coroutine</a:t>
            </a:r>
            <a:r>
              <a:rPr lang="ko-KR" altLang="en-US"/>
              <a:t>이 실행돼서 에러를 내는 경우가 생김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90CE4-4518-738F-064F-C61DCCDC2FBD}"/>
              </a:ext>
            </a:extLst>
          </p:cNvPr>
          <p:cNvSpPr txBox="1"/>
          <p:nvPr/>
        </p:nvSpPr>
        <p:spPr>
          <a:xfrm>
            <a:off x="5901811" y="4383088"/>
            <a:ext cx="381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Action</a:t>
            </a:r>
            <a:r>
              <a:rPr lang="ko-KR" altLang="en-US"/>
              <a:t>에 구독된 </a:t>
            </a:r>
            <a:r>
              <a:rPr lang="en-US" altLang="ko-KR"/>
              <a:t>Coroutine</a:t>
            </a:r>
            <a:r>
              <a:rPr lang="ko-KR" altLang="en-US"/>
              <a:t>들을 </a:t>
            </a:r>
            <a:r>
              <a:rPr lang="en-US" altLang="ko-KR"/>
              <a:t>null</a:t>
            </a:r>
            <a:r>
              <a:rPr lang="ko-KR" altLang="en-US"/>
              <a:t>로 하고</a:t>
            </a:r>
            <a:r>
              <a:rPr lang="en-US" altLang="ko-KR"/>
              <a:t>, Coroutine</a:t>
            </a:r>
            <a:r>
              <a:rPr lang="ko-KR" altLang="en-US"/>
              <a:t>이 실행될때에도 </a:t>
            </a:r>
            <a:r>
              <a:rPr lang="en-US" altLang="ko-KR"/>
              <a:t>null </a:t>
            </a:r>
            <a:r>
              <a:rPr lang="ko-KR" altLang="en-US"/>
              <a:t>체크를해서 버그 해결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D75F6-38E8-E434-752E-4C664EE0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38" y="3567682"/>
            <a:ext cx="2900027" cy="28311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F4D94-EA3C-2DE8-7C02-133B157E3F60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5171765" y="4983253"/>
            <a:ext cx="7300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A09CB6-E3F9-B04D-2EE6-7475E285411A}"/>
              </a:ext>
            </a:extLst>
          </p:cNvPr>
          <p:cNvSpPr txBox="1"/>
          <p:nvPr/>
        </p:nvSpPr>
        <p:spPr>
          <a:xfrm>
            <a:off x="4247533" y="646331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문제점</a:t>
            </a:r>
            <a:endParaRPr lang="en-US" altLang="ko-KR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7494458-788F-EF6F-521F-5B3D23D82A70}"/>
              </a:ext>
            </a:extLst>
          </p:cNvPr>
          <p:cNvSpPr/>
          <p:nvPr/>
        </p:nvSpPr>
        <p:spPr>
          <a:xfrm>
            <a:off x="5936223" y="2448232"/>
            <a:ext cx="442452" cy="11194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8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3980425" y="46248"/>
            <a:ext cx="306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데이터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F6291-CAFB-1530-DF17-85D84FA5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9" y="894523"/>
            <a:ext cx="4596454" cy="15051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8AC8B-2AE6-5A0B-6AAE-3DCD3637A000}"/>
              </a:ext>
            </a:extLst>
          </p:cNvPr>
          <p:cNvSpPr txBox="1"/>
          <p:nvPr/>
        </p:nvSpPr>
        <p:spPr>
          <a:xfrm>
            <a:off x="5987846" y="910381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Exel</a:t>
            </a:r>
            <a:r>
              <a:rPr lang="ko-KR" altLang="en-US" sz="1400"/>
              <a:t>의 </a:t>
            </a:r>
            <a:r>
              <a:rPr lang="ko-KR" altLang="en-US" sz="1400" b="1">
                <a:solidFill>
                  <a:srgbClr val="FFC000"/>
                </a:solidFill>
              </a:rPr>
              <a:t>열</a:t>
            </a:r>
            <a:r>
              <a:rPr lang="ko-KR" altLang="en-US" sz="1400"/>
              <a:t>은 </a:t>
            </a:r>
            <a:r>
              <a:rPr lang="ko-KR" altLang="en-US" sz="1400" b="1">
                <a:solidFill>
                  <a:srgbClr val="FFC000"/>
                </a:solidFill>
              </a:rPr>
              <a:t>데이터 종류</a:t>
            </a:r>
            <a:r>
              <a:rPr lang="en-US" altLang="ko-KR" sz="1400"/>
              <a:t>, </a:t>
            </a:r>
            <a:r>
              <a:rPr lang="ko-KR" altLang="en-US" sz="1400" b="1">
                <a:solidFill>
                  <a:srgbClr val="FFC000"/>
                </a:solidFill>
              </a:rPr>
              <a:t>행</a:t>
            </a:r>
            <a:r>
              <a:rPr lang="ko-KR" altLang="en-US" sz="1400"/>
              <a:t>은 </a:t>
            </a:r>
            <a:r>
              <a:rPr lang="en-US" altLang="ko-KR" sz="1400"/>
              <a:t>index</a:t>
            </a:r>
            <a:r>
              <a:rPr lang="ko-KR" altLang="en-US" sz="1400"/>
              <a:t>에 맞는 </a:t>
            </a:r>
            <a:r>
              <a:rPr lang="ko-KR" altLang="en-US" sz="1400" b="1">
                <a:solidFill>
                  <a:srgbClr val="FFC000"/>
                </a:solidFill>
              </a:rPr>
              <a:t>데이터 값</a:t>
            </a:r>
            <a:r>
              <a:rPr lang="ko-KR" altLang="en-US" sz="1400"/>
              <a:t>을 넣는다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08F6-20E3-8627-E251-EA263635893E}"/>
              </a:ext>
            </a:extLst>
          </p:cNvPr>
          <p:cNvSpPr txBox="1"/>
          <p:nvPr/>
        </p:nvSpPr>
        <p:spPr>
          <a:xfrm>
            <a:off x="5987846" y="1500173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파일의 상대경로를 따라서 </a:t>
            </a:r>
            <a:r>
              <a:rPr lang="en-US" altLang="ko-KR" sz="1400" b="1">
                <a:solidFill>
                  <a:srgbClr val="FFC000"/>
                </a:solidFill>
              </a:rPr>
              <a:t>csv</a:t>
            </a:r>
            <a:r>
              <a:rPr lang="ko-KR" altLang="en-US" sz="1400" b="1">
                <a:solidFill>
                  <a:srgbClr val="FFC000"/>
                </a:solidFill>
              </a:rPr>
              <a:t>파일을 </a:t>
            </a:r>
            <a:r>
              <a:rPr lang="en-US" altLang="ko-KR" sz="1400" b="1">
                <a:solidFill>
                  <a:srgbClr val="FFC000"/>
                </a:solidFill>
              </a:rPr>
              <a:t>parsing</a:t>
            </a:r>
            <a:r>
              <a:rPr lang="ko-KR" altLang="en-US" sz="1400"/>
              <a:t>하고 각 행을 배열에 저장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CAE8A1-FBF6-B1E2-5834-E325FBCB98DE}"/>
              </a:ext>
            </a:extLst>
          </p:cNvPr>
          <p:cNvSpPr txBox="1"/>
          <p:nvPr/>
        </p:nvSpPr>
        <p:spPr>
          <a:xfrm>
            <a:off x="5987846" y="2088065"/>
            <a:ext cx="513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Csv</a:t>
            </a:r>
            <a:r>
              <a:rPr lang="ko-KR" altLang="en-US" sz="1400"/>
              <a:t>파일은 </a:t>
            </a:r>
            <a:r>
              <a:rPr lang="en-US" altLang="ko-KR" sz="1400"/>
              <a:t>\r </a:t>
            </a:r>
            <a:r>
              <a:rPr lang="ko-KR" altLang="en-US" sz="1400"/>
              <a:t>로 셀을 구분 지으므로 </a:t>
            </a:r>
            <a:r>
              <a:rPr lang="en-US" altLang="ko-KR" sz="1400"/>
              <a:t>\r</a:t>
            </a:r>
            <a:r>
              <a:rPr lang="ko-KR" altLang="en-US" sz="1400"/>
              <a:t>를 </a:t>
            </a:r>
            <a:r>
              <a:rPr lang="en-US" altLang="ko-KR" sz="1400"/>
              <a:t>Replace</a:t>
            </a:r>
            <a:r>
              <a:rPr lang="ko-KR" altLang="en-US" sz="1400"/>
              <a:t>하여 원하는 값을 뽑고 그 값을 </a:t>
            </a:r>
            <a:r>
              <a:rPr lang="ko-KR" altLang="en-US" sz="1400" b="1">
                <a:solidFill>
                  <a:srgbClr val="FFC000"/>
                </a:solidFill>
              </a:rPr>
              <a:t>클래스에 저장</a:t>
            </a:r>
            <a:r>
              <a:rPr lang="en-US" altLang="ko-KR" sz="1400"/>
              <a:t>. </a:t>
            </a:r>
            <a:r>
              <a:rPr lang="ko-KR" altLang="en-US" sz="1400"/>
              <a:t>이 때 클래스는 데이터를 담는 </a:t>
            </a:r>
            <a:r>
              <a:rPr lang="ko-KR" altLang="en-US" sz="1400" b="1">
                <a:solidFill>
                  <a:srgbClr val="FFC000"/>
                </a:solidFill>
              </a:rPr>
              <a:t>클래스로 다시 배열로 치환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2B0810-5C1F-0CF4-F39B-DAAD5639743C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5035753" y="1171991"/>
            <a:ext cx="952093" cy="475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4C2475-547C-E844-F01F-9E23BEB87CEE}"/>
              </a:ext>
            </a:extLst>
          </p:cNvPr>
          <p:cNvSpPr txBox="1"/>
          <p:nvPr/>
        </p:nvSpPr>
        <p:spPr>
          <a:xfrm>
            <a:off x="5945171" y="4124177"/>
            <a:ext cx="34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Loader</a:t>
            </a:r>
            <a:r>
              <a:rPr lang="ko-KR" altLang="en-US" sz="1400"/>
              <a:t>를 이용하는데 </a:t>
            </a:r>
            <a:r>
              <a:rPr lang="ko-KR" altLang="en-US" sz="1400" b="1">
                <a:solidFill>
                  <a:srgbClr val="FFC000"/>
                </a:solidFill>
              </a:rPr>
              <a:t>모든 </a:t>
            </a:r>
            <a:r>
              <a:rPr lang="en-US" altLang="ko-KR" sz="1400" b="1">
                <a:solidFill>
                  <a:srgbClr val="FFC000"/>
                </a:solidFill>
              </a:rPr>
              <a:t>Loader</a:t>
            </a:r>
            <a:r>
              <a:rPr lang="ko-KR" altLang="en-US" sz="1400" b="1">
                <a:solidFill>
                  <a:srgbClr val="FFC000"/>
                </a:solidFill>
              </a:rPr>
              <a:t>함수는 </a:t>
            </a:r>
            <a:r>
              <a:rPr lang="en-US" altLang="ko-KR" sz="1400" b="1">
                <a:solidFill>
                  <a:srgbClr val="FFC000"/>
                </a:solidFill>
              </a:rPr>
              <a:t>ILoader Interface</a:t>
            </a:r>
            <a:r>
              <a:rPr lang="ko-KR" altLang="en-US" sz="1400" b="1">
                <a:solidFill>
                  <a:srgbClr val="FFC000"/>
                </a:solidFill>
              </a:rPr>
              <a:t>를 상속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6BDB69-091F-6A8B-3B37-5760DC3C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53" y="3958308"/>
            <a:ext cx="22098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516CB8-8758-73D0-ACD2-FD17BE15B07B}"/>
              </a:ext>
            </a:extLst>
          </p:cNvPr>
          <p:cNvSpPr txBox="1"/>
          <p:nvPr/>
        </p:nvSpPr>
        <p:spPr>
          <a:xfrm>
            <a:off x="1077013" y="5460071"/>
            <a:ext cx="274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C000"/>
                </a:solidFill>
              </a:rPr>
              <a:t>클래스 </a:t>
            </a:r>
            <a:r>
              <a:rPr lang="en-US" altLang="ko-KR" sz="1400" b="1">
                <a:solidFill>
                  <a:srgbClr val="FFC000"/>
                </a:solidFill>
              </a:rPr>
              <a:t>List</a:t>
            </a:r>
            <a:r>
              <a:rPr lang="ko-KR" altLang="en-US" sz="1400" b="1">
                <a:solidFill>
                  <a:srgbClr val="FFC000"/>
                </a:solidFill>
              </a:rPr>
              <a:t>를 </a:t>
            </a:r>
            <a:r>
              <a:rPr lang="en-US" altLang="ko-KR" sz="1400" b="1">
                <a:solidFill>
                  <a:srgbClr val="FFC000"/>
                </a:solidFill>
              </a:rPr>
              <a:t>Dictionary </a:t>
            </a:r>
            <a:r>
              <a:rPr lang="ko-KR" altLang="en-US" sz="1400" b="1">
                <a:solidFill>
                  <a:srgbClr val="FFC000"/>
                </a:solidFill>
              </a:rPr>
              <a:t>형태로 변환</a:t>
            </a:r>
            <a:r>
              <a:rPr lang="ko-KR" altLang="en-US" sz="1400"/>
              <a:t>시켜서 반환하는 함수</a:t>
            </a:r>
            <a:endParaRPr lang="en-US" altLang="ko-KR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905E0-AD6D-DB17-FC92-4C137264ECB8}"/>
              </a:ext>
            </a:extLst>
          </p:cNvPr>
          <p:cNvSpPr txBox="1"/>
          <p:nvPr/>
        </p:nvSpPr>
        <p:spPr>
          <a:xfrm>
            <a:off x="7836310" y="5460071"/>
            <a:ext cx="310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List</a:t>
            </a:r>
            <a:r>
              <a:rPr lang="ko-KR" altLang="en-US" sz="1400"/>
              <a:t>를 </a:t>
            </a:r>
            <a:r>
              <a:rPr lang="en-US" altLang="ko-KR" sz="1400" b="1">
                <a:solidFill>
                  <a:srgbClr val="FFC000"/>
                </a:solidFill>
              </a:rPr>
              <a:t>Json</a:t>
            </a:r>
            <a:r>
              <a:rPr lang="ko-KR" altLang="en-US" sz="1400" b="1">
                <a:solidFill>
                  <a:srgbClr val="FFC000"/>
                </a:solidFill>
              </a:rPr>
              <a:t>으로 </a:t>
            </a:r>
            <a:r>
              <a:rPr lang="en-US" altLang="ko-KR" sz="1400" b="1">
                <a:solidFill>
                  <a:srgbClr val="FFC000"/>
                </a:solidFill>
              </a:rPr>
              <a:t>Convert</a:t>
            </a:r>
            <a:r>
              <a:rPr lang="ko-KR" altLang="en-US" sz="1400"/>
              <a:t>한 후 경로를 지정하고 </a:t>
            </a:r>
            <a:r>
              <a:rPr lang="en-US" altLang="ko-KR" sz="1400" b="1">
                <a:solidFill>
                  <a:srgbClr val="FFC000"/>
                </a:solidFill>
              </a:rPr>
              <a:t>Json</a:t>
            </a:r>
            <a:r>
              <a:rPr lang="ko-KR" altLang="en-US" sz="1400" b="1">
                <a:solidFill>
                  <a:srgbClr val="FFC000"/>
                </a:solidFill>
              </a:rPr>
              <a:t>으로 저장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D0997-DBAB-23E1-2A38-8BE51C075DC2}"/>
              </a:ext>
            </a:extLst>
          </p:cNvPr>
          <p:cNvSpPr txBox="1"/>
          <p:nvPr/>
        </p:nvSpPr>
        <p:spPr>
          <a:xfrm>
            <a:off x="4193073" y="5567793"/>
            <a:ext cx="309263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실제 게임에 들어갈 때 데이터를 파싱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82DB67-E835-9F5D-A748-D844683C442C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5035753" y="4385787"/>
            <a:ext cx="909418" cy="10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78921C-7B14-D93F-A927-F76A88B59B5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825119" y="5721681"/>
            <a:ext cx="367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4F7EE46-506B-A556-D06C-88BB3F8DF85C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285703" y="5721681"/>
            <a:ext cx="5506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8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4564626" y="104107"/>
            <a:ext cx="306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기타이력</a:t>
            </a:r>
            <a:endParaRPr lang="en-US" altLang="ko-KR" sz="2400" b="1"/>
          </a:p>
          <a:p>
            <a:pPr algn="ctr"/>
            <a:r>
              <a:rPr lang="ko-KR" altLang="en-US" sz="2400" b="1"/>
              <a:t>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7BA21-05FD-D1F9-E41B-5D7CC2EC7F35}"/>
              </a:ext>
            </a:extLst>
          </p:cNvPr>
          <p:cNvSpPr txBox="1"/>
          <p:nvPr/>
        </p:nvSpPr>
        <p:spPr>
          <a:xfrm>
            <a:off x="7074310" y="2088308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길찾기 알고리즘 공부용 미로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3F0C3-0B6C-94B7-8F6E-3FB053B9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6" y="3733705"/>
            <a:ext cx="6331974" cy="147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27DBC-BCCD-EDA3-2163-7A2983EA4359}"/>
              </a:ext>
            </a:extLst>
          </p:cNvPr>
          <p:cNvSpPr txBox="1"/>
          <p:nvPr/>
        </p:nvSpPr>
        <p:spPr>
          <a:xfrm>
            <a:off x="7320117" y="4839785"/>
            <a:ext cx="372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꾸준한 알고리즘 공부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FB4E7-E6F1-49A6-6BA8-4E3752C2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25" y="5209117"/>
            <a:ext cx="5015085" cy="1015451"/>
          </a:xfrm>
          <a:prstGeom prst="rect">
            <a:avLst/>
          </a:prstGeom>
        </p:spPr>
      </p:pic>
      <p:pic>
        <p:nvPicPr>
          <p:cNvPr id="8" name="그림 7" descr="패턴, 사각형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1C6C8C69-E253-B5AC-D3DC-095F0E62D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014413"/>
            <a:ext cx="3181965" cy="26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2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3598782-B625-C58C-36F5-B00F78FA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10" y="3254146"/>
            <a:ext cx="5605508" cy="450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4564626" y="114779"/>
            <a:ext cx="306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데이터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173B9-FCEE-28A6-B6AE-8F2E7FA4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2" y="1196242"/>
            <a:ext cx="4386308" cy="17593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512CA-DFC6-083F-760B-5A26FAF7E19C}"/>
              </a:ext>
            </a:extLst>
          </p:cNvPr>
          <p:cNvSpPr txBox="1"/>
          <p:nvPr/>
        </p:nvSpPr>
        <p:spPr>
          <a:xfrm>
            <a:off x="243910" y="4623712"/>
            <a:ext cx="355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파일을 사용할 때는 게임을 시작하면 </a:t>
            </a:r>
            <a:r>
              <a:rPr lang="en-US" altLang="ko-KR" sz="1400" b="1">
                <a:solidFill>
                  <a:srgbClr val="FFC000"/>
                </a:solidFill>
              </a:rPr>
              <a:t>DataManager</a:t>
            </a:r>
            <a:r>
              <a:rPr lang="ko-KR" altLang="en-US" sz="1400" b="1">
                <a:solidFill>
                  <a:srgbClr val="FFC000"/>
                </a:solidFill>
              </a:rPr>
              <a:t>가 </a:t>
            </a:r>
            <a:r>
              <a:rPr lang="en-US" altLang="ko-KR" sz="1400" b="1">
                <a:solidFill>
                  <a:srgbClr val="FFC000"/>
                </a:solidFill>
              </a:rPr>
              <a:t>Init</a:t>
            </a:r>
            <a:r>
              <a:rPr lang="ko-KR" altLang="en-US" sz="1400" b="1">
                <a:solidFill>
                  <a:srgbClr val="FFC000"/>
                </a:solidFill>
              </a:rPr>
              <a:t>함수를 호출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8D871-1351-6793-B9B5-74631CB3C195}"/>
              </a:ext>
            </a:extLst>
          </p:cNvPr>
          <p:cNvSpPr txBox="1"/>
          <p:nvPr/>
        </p:nvSpPr>
        <p:spPr>
          <a:xfrm>
            <a:off x="877324" y="1582448"/>
            <a:ext cx="3559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Init</a:t>
            </a:r>
            <a:r>
              <a:rPr lang="ko-KR" altLang="en-US" sz="1400"/>
              <a:t>함수에서 </a:t>
            </a:r>
            <a:r>
              <a:rPr lang="en-US" altLang="ko-KR" sz="1400" b="1">
                <a:solidFill>
                  <a:srgbClr val="FFC000"/>
                </a:solidFill>
              </a:rPr>
              <a:t>LoadJson</a:t>
            </a:r>
            <a:r>
              <a:rPr lang="ko-KR" altLang="en-US" sz="1400"/>
              <a:t>함수를 사용하고</a:t>
            </a:r>
            <a:r>
              <a:rPr lang="en-US" altLang="ko-KR" sz="1400"/>
              <a:t>, Iloader</a:t>
            </a:r>
            <a:r>
              <a:rPr lang="ko-KR" altLang="en-US" sz="1400"/>
              <a:t>를 상속받은 </a:t>
            </a:r>
            <a:r>
              <a:rPr lang="en-US" altLang="ko-KR" sz="1400"/>
              <a:t>generic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을 다시 </a:t>
            </a:r>
            <a:r>
              <a:rPr lang="en-US" altLang="ko-KR" sz="1400"/>
              <a:t>string</a:t>
            </a:r>
            <a:r>
              <a:rPr lang="ko-KR" altLang="en-US" sz="1400"/>
              <a:t>값으로 전환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4D75D-BA17-10E1-CCA3-006C8A73BEFA}"/>
              </a:ext>
            </a:extLst>
          </p:cNvPr>
          <p:cNvSpPr txBox="1"/>
          <p:nvPr/>
        </p:nvSpPr>
        <p:spPr>
          <a:xfrm>
            <a:off x="6096000" y="3660830"/>
            <a:ext cx="4896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Iloader</a:t>
            </a:r>
            <a:r>
              <a:rPr lang="ko-KR" altLang="en-US" sz="1400"/>
              <a:t>에 있는 </a:t>
            </a:r>
            <a:r>
              <a:rPr lang="en-US" altLang="ko-KR" sz="1400" b="1">
                <a:solidFill>
                  <a:srgbClr val="FFC000"/>
                </a:solidFill>
              </a:rPr>
              <a:t>MakeDict</a:t>
            </a:r>
            <a:r>
              <a:rPr lang="ko-KR" altLang="en-US" sz="1400" b="1">
                <a:solidFill>
                  <a:srgbClr val="FFC000"/>
                </a:solidFill>
              </a:rPr>
              <a:t>함수로 </a:t>
            </a:r>
            <a:r>
              <a:rPr lang="en-US" altLang="ko-KR" sz="1400" b="1">
                <a:solidFill>
                  <a:srgbClr val="FFC000"/>
                </a:solidFill>
              </a:rPr>
              <a:t>Dictionary</a:t>
            </a:r>
            <a:r>
              <a:rPr lang="ko-KR" altLang="en-US" sz="1400" b="1">
                <a:solidFill>
                  <a:srgbClr val="FFC000"/>
                </a:solidFill>
              </a:rPr>
              <a:t>형태로 다시 전환</a:t>
            </a:r>
            <a:r>
              <a:rPr lang="en-US" altLang="ko-KR" sz="1400" b="1">
                <a:solidFill>
                  <a:srgbClr val="FFC000"/>
                </a:solidFill>
              </a:rPr>
              <a:t>.</a:t>
            </a:r>
          </a:p>
          <a:p>
            <a:r>
              <a:rPr lang="ko-KR" altLang="en-US" sz="1400"/>
              <a:t>이것을 멤버변수인 </a:t>
            </a:r>
            <a:r>
              <a:rPr lang="en-US" altLang="ko-KR" sz="1400" b="1">
                <a:solidFill>
                  <a:srgbClr val="FFC000"/>
                </a:solidFill>
              </a:rPr>
              <a:t>Dictionary</a:t>
            </a:r>
            <a:r>
              <a:rPr lang="ko-KR" altLang="en-US" sz="1400" b="1">
                <a:solidFill>
                  <a:srgbClr val="FFC000"/>
                </a:solidFill>
              </a:rPr>
              <a:t>에 넣어서 데이터를 관리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F0A17-B1BF-0C52-949C-7705E5217369}"/>
              </a:ext>
            </a:extLst>
          </p:cNvPr>
          <p:cNvCxnSpPr>
            <a:cxnSpLocks/>
            <a:stCxn id="2" idx="4"/>
            <a:endCxn id="40" idx="2"/>
          </p:cNvCxnSpPr>
          <p:nvPr/>
        </p:nvCxnSpPr>
        <p:spPr>
          <a:xfrm>
            <a:off x="1144123" y="3485032"/>
            <a:ext cx="443012" cy="1486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C03A9A-FC04-3CDC-4FA9-044AA622E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400" y="4769981"/>
            <a:ext cx="5605508" cy="34992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8A06C0B-9CC4-4C57-43A7-0FDA24BEA4D3}"/>
              </a:ext>
            </a:extLst>
          </p:cNvPr>
          <p:cNvSpPr/>
          <p:nvPr/>
        </p:nvSpPr>
        <p:spPr>
          <a:xfrm>
            <a:off x="888484" y="3135108"/>
            <a:ext cx="511277" cy="3499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816C402-FFC1-72CA-F6E7-7A29C4FCA97C}"/>
              </a:ext>
            </a:extLst>
          </p:cNvPr>
          <p:cNvSpPr/>
          <p:nvPr/>
        </p:nvSpPr>
        <p:spPr>
          <a:xfrm>
            <a:off x="1040884" y="3485032"/>
            <a:ext cx="742335" cy="27577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C04DBF-5F01-6B07-111A-F9B720F23374}"/>
              </a:ext>
            </a:extLst>
          </p:cNvPr>
          <p:cNvCxnSpPr>
            <a:cxnSpLocks/>
            <a:stCxn id="19" idx="5"/>
            <a:endCxn id="37" idx="4"/>
          </p:cNvCxnSpPr>
          <p:nvPr/>
        </p:nvCxnSpPr>
        <p:spPr>
          <a:xfrm flipV="1">
            <a:off x="1674507" y="1890453"/>
            <a:ext cx="677694" cy="1829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F43B4A7-4575-4902-850B-F6946D5E0474}"/>
              </a:ext>
            </a:extLst>
          </p:cNvPr>
          <p:cNvSpPr/>
          <p:nvPr/>
        </p:nvSpPr>
        <p:spPr>
          <a:xfrm>
            <a:off x="4993459" y="3473145"/>
            <a:ext cx="933484" cy="3499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D16A06B-015A-CB31-61E2-A3FD09816FD8}"/>
              </a:ext>
            </a:extLst>
          </p:cNvPr>
          <p:cNvCxnSpPr>
            <a:cxnSpLocks/>
            <a:stCxn id="31" idx="4"/>
            <a:endCxn id="35" idx="0"/>
          </p:cNvCxnSpPr>
          <p:nvPr/>
        </p:nvCxnSpPr>
        <p:spPr>
          <a:xfrm flipV="1">
            <a:off x="5460201" y="3615813"/>
            <a:ext cx="2178091" cy="207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8C05525-72DF-7660-9BB5-F5D7891708F5}"/>
              </a:ext>
            </a:extLst>
          </p:cNvPr>
          <p:cNvSpPr/>
          <p:nvPr/>
        </p:nvSpPr>
        <p:spPr>
          <a:xfrm>
            <a:off x="7130843" y="3615813"/>
            <a:ext cx="1014898" cy="36173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3795A95-18CB-F8BA-0A3C-B3B0CCA358AE}"/>
              </a:ext>
            </a:extLst>
          </p:cNvPr>
          <p:cNvSpPr/>
          <p:nvPr/>
        </p:nvSpPr>
        <p:spPr>
          <a:xfrm>
            <a:off x="1844752" y="1528720"/>
            <a:ext cx="1014898" cy="36173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61F92E4-0D7C-99A6-894C-B06E17F7A0D7}"/>
              </a:ext>
            </a:extLst>
          </p:cNvPr>
          <p:cNvSpPr/>
          <p:nvPr/>
        </p:nvSpPr>
        <p:spPr>
          <a:xfrm>
            <a:off x="1587135" y="4795847"/>
            <a:ext cx="698090" cy="35108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9434E0B-B82D-C61D-AACA-EAB1DC5B5C7D}"/>
              </a:ext>
            </a:extLst>
          </p:cNvPr>
          <p:cNvSpPr/>
          <p:nvPr/>
        </p:nvSpPr>
        <p:spPr>
          <a:xfrm>
            <a:off x="6095995" y="4868286"/>
            <a:ext cx="2349901" cy="34583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09CBE5-6288-3206-9683-5ECD5242AAA0}"/>
              </a:ext>
            </a:extLst>
          </p:cNvPr>
          <p:cNvCxnSpPr>
            <a:cxnSpLocks/>
            <a:stCxn id="42" idx="7"/>
            <a:endCxn id="46" idx="4"/>
          </p:cNvCxnSpPr>
          <p:nvPr/>
        </p:nvCxnSpPr>
        <p:spPr>
          <a:xfrm flipV="1">
            <a:off x="8101761" y="4251113"/>
            <a:ext cx="43980" cy="667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7B9773C-E013-0C1E-885F-1A4839B03BBB}"/>
              </a:ext>
            </a:extLst>
          </p:cNvPr>
          <p:cNvSpPr/>
          <p:nvPr/>
        </p:nvSpPr>
        <p:spPr>
          <a:xfrm>
            <a:off x="7638292" y="3889380"/>
            <a:ext cx="1014898" cy="36173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27EF183-ACAF-91B8-6ACE-0EE7E46DF3FE}"/>
              </a:ext>
            </a:extLst>
          </p:cNvPr>
          <p:cNvCxnSpPr>
            <a:cxnSpLocks/>
            <a:stCxn id="19" idx="6"/>
            <a:endCxn id="3" idx="1"/>
          </p:cNvCxnSpPr>
          <p:nvPr/>
        </p:nvCxnSpPr>
        <p:spPr>
          <a:xfrm flipV="1">
            <a:off x="1783219" y="2075898"/>
            <a:ext cx="4909313" cy="1547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8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4208207" y="212390"/>
            <a:ext cx="306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데이터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F6F14-2860-A624-DF9F-8B7CFDF6A365}"/>
              </a:ext>
            </a:extLst>
          </p:cNvPr>
          <p:cNvSpPr txBox="1"/>
          <p:nvPr/>
        </p:nvSpPr>
        <p:spPr>
          <a:xfrm>
            <a:off x="1237001" y="1576612"/>
            <a:ext cx="28630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데이터는 </a:t>
            </a:r>
            <a:r>
              <a:rPr lang="en-US" altLang="ko-KR" sz="1400" b="1">
                <a:solidFill>
                  <a:srgbClr val="FFC000"/>
                </a:solidFill>
              </a:rPr>
              <a:t>Singleton</a:t>
            </a:r>
            <a:r>
              <a:rPr lang="ko-KR" altLang="en-US" sz="1400" b="1">
                <a:solidFill>
                  <a:srgbClr val="FFC000"/>
                </a:solidFill>
              </a:rPr>
              <a:t>패턴으로 관리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Managers</a:t>
            </a:r>
            <a:r>
              <a:rPr lang="ko-KR" altLang="en-US" sz="1400"/>
              <a:t>하나에서 모든 걸 편하게 관리하기 위함</a:t>
            </a:r>
            <a:r>
              <a:rPr lang="en-US" altLang="ko-KR" sz="14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C2E1-3A65-6116-4C18-2B3D2483FB35}"/>
              </a:ext>
            </a:extLst>
          </p:cNvPr>
          <p:cNvSpPr txBox="1"/>
          <p:nvPr/>
        </p:nvSpPr>
        <p:spPr>
          <a:xfrm>
            <a:off x="1237001" y="2684608"/>
            <a:ext cx="2863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Manager</a:t>
            </a:r>
            <a:r>
              <a:rPr lang="ko-KR" altLang="en-US" sz="1400"/>
              <a:t>클래스가 모든 </a:t>
            </a:r>
            <a:r>
              <a:rPr lang="en-US" altLang="ko-KR" sz="1400"/>
              <a:t>Manager</a:t>
            </a:r>
            <a:r>
              <a:rPr lang="ko-KR" altLang="en-US" sz="1400"/>
              <a:t>류 클래스들을 관리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AA9BA-5809-6C21-4417-B2A6C74C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773" y="3647851"/>
            <a:ext cx="2593852" cy="2823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EB598-F28A-3047-4AB4-C5AFAE10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86" y="2248859"/>
            <a:ext cx="4639639" cy="118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4B976-F0DB-720C-15BE-5CD84A04D060}"/>
              </a:ext>
            </a:extLst>
          </p:cNvPr>
          <p:cNvSpPr txBox="1"/>
          <p:nvPr/>
        </p:nvSpPr>
        <p:spPr>
          <a:xfrm>
            <a:off x="1237001" y="3624266"/>
            <a:ext cx="28630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하나의 </a:t>
            </a:r>
            <a:r>
              <a:rPr lang="en-US" altLang="ko-KR" sz="1400"/>
              <a:t>Manager</a:t>
            </a:r>
            <a:r>
              <a:rPr lang="ko-KR" altLang="en-US" sz="1400"/>
              <a:t>만 있어야하므로 </a:t>
            </a:r>
            <a:r>
              <a:rPr lang="en-US" altLang="ko-KR" sz="1400" b="1">
                <a:solidFill>
                  <a:srgbClr val="FFC000"/>
                </a:solidFill>
              </a:rPr>
              <a:t>static</a:t>
            </a:r>
            <a:r>
              <a:rPr lang="ko-KR" altLang="en-US" sz="1400"/>
              <a:t>이고 </a:t>
            </a:r>
            <a:r>
              <a:rPr lang="en-US" altLang="ko-KR" sz="1400"/>
              <a:t>Manager</a:t>
            </a:r>
            <a:r>
              <a:rPr lang="ko-KR" altLang="en-US" sz="1400"/>
              <a:t>멤버로 각 </a:t>
            </a:r>
            <a:r>
              <a:rPr lang="en-US" altLang="ko-KR" sz="1400"/>
              <a:t>Manager</a:t>
            </a:r>
            <a:r>
              <a:rPr lang="ko-KR" altLang="en-US" sz="1400"/>
              <a:t>들이 들어간다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8495FF9-BDC0-3509-221B-4208D6FF7CE2}"/>
              </a:ext>
            </a:extLst>
          </p:cNvPr>
          <p:cNvCxnSpPr>
            <a:cxnSpLocks/>
            <a:stCxn id="9" idx="3"/>
            <a:endCxn id="5" idx="2"/>
          </p:cNvCxnSpPr>
          <p:nvPr/>
        </p:nvCxnSpPr>
        <p:spPr>
          <a:xfrm flipV="1">
            <a:off x="4100052" y="3302104"/>
            <a:ext cx="1526734" cy="691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6E770F-CD03-C921-DB27-206C92F8369F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4100052" y="1945944"/>
            <a:ext cx="1706449" cy="357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B04FD1-913D-B1EE-D943-26BD33C027CC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100052" y="2838930"/>
            <a:ext cx="1221934" cy="107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91529472-F60C-FB6A-0171-F2A046D40D72}"/>
              </a:ext>
            </a:extLst>
          </p:cNvPr>
          <p:cNvSpPr/>
          <p:nvPr/>
        </p:nvSpPr>
        <p:spPr>
          <a:xfrm>
            <a:off x="5626786" y="3137672"/>
            <a:ext cx="452284" cy="328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8F7211A-6B6D-E1F3-6AA9-B79DB7FA136D}"/>
              </a:ext>
            </a:extLst>
          </p:cNvPr>
          <p:cNvSpPr/>
          <p:nvPr/>
        </p:nvSpPr>
        <p:spPr>
          <a:xfrm>
            <a:off x="5626786" y="2252566"/>
            <a:ext cx="1227170" cy="34999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856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2EEF-CF47-A92E-BA9C-A5284FE9F7F0}"/>
              </a:ext>
            </a:extLst>
          </p:cNvPr>
          <p:cNvSpPr txBox="1"/>
          <p:nvPr/>
        </p:nvSpPr>
        <p:spPr>
          <a:xfrm>
            <a:off x="4133948" y="226142"/>
            <a:ext cx="3062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데이터 응용 예시 </a:t>
            </a:r>
            <a:endParaRPr lang="en-US" altLang="ko-KR" sz="2400" b="1"/>
          </a:p>
          <a:p>
            <a:pPr algn="ctr"/>
            <a:r>
              <a:rPr lang="ko-KR" altLang="en-US" sz="2000" b="1"/>
              <a:t>다국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8248-7C8C-C162-8E21-E81F60E9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51" y="2019012"/>
            <a:ext cx="2482880" cy="3385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D41AF-B3BD-D851-532A-3A1D2B786AA6}"/>
              </a:ext>
            </a:extLst>
          </p:cNvPr>
          <p:cNvSpPr txBox="1"/>
          <p:nvPr/>
        </p:nvSpPr>
        <p:spPr>
          <a:xfrm>
            <a:off x="3539095" y="1028132"/>
            <a:ext cx="42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앞에서 제작한 데이터 관리를 응용하여 다국 언어도  가능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2D6AC2-7CA3-E485-CCA7-E97D8B74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97" y="2744541"/>
            <a:ext cx="2908751" cy="193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914E5-313A-177D-17BB-D68A2C7CB258}"/>
              </a:ext>
            </a:extLst>
          </p:cNvPr>
          <p:cNvSpPr txBox="1"/>
          <p:nvPr/>
        </p:nvSpPr>
        <p:spPr>
          <a:xfrm>
            <a:off x="8492327" y="5611027"/>
            <a:ext cx="325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사용은 </a:t>
            </a:r>
            <a:r>
              <a:rPr lang="en-US" altLang="ko-KR" sz="1400"/>
              <a:t>GetString</a:t>
            </a:r>
            <a:r>
              <a:rPr lang="ko-KR" altLang="en-US" sz="1400"/>
              <a:t>함수를 만들어서 </a:t>
            </a:r>
            <a:endParaRPr lang="en-US" altLang="ko-KR" sz="1400"/>
          </a:p>
          <a:p>
            <a:r>
              <a:rPr lang="ko-KR" altLang="en-US" sz="1400"/>
              <a:t>언어 </a:t>
            </a:r>
            <a:r>
              <a:rPr lang="en-US" altLang="ko-KR" sz="1400"/>
              <a:t>type</a:t>
            </a:r>
            <a:r>
              <a:rPr lang="ko-KR" altLang="en-US" sz="1400"/>
              <a:t>에 따라서 값을 불러오는 방식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09587-8544-070C-428E-E84947306C2A}"/>
              </a:ext>
            </a:extLst>
          </p:cNvPr>
          <p:cNvSpPr txBox="1"/>
          <p:nvPr/>
        </p:nvSpPr>
        <p:spPr>
          <a:xfrm>
            <a:off x="215041" y="4935332"/>
            <a:ext cx="4388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이렇게 </a:t>
            </a:r>
            <a:r>
              <a:rPr lang="en-US" altLang="ko-KR" sz="1400"/>
              <a:t>Exel</a:t>
            </a:r>
            <a:r>
              <a:rPr lang="ko-KR" altLang="en-US" sz="1400"/>
              <a:t>을 잡고 데이터를 파싱한 후</a:t>
            </a:r>
            <a:r>
              <a:rPr lang="en-US" altLang="ko-KR" sz="1400"/>
              <a:t>, Json</a:t>
            </a:r>
            <a:r>
              <a:rPr lang="ko-KR" altLang="en-US" sz="1400"/>
              <a:t>으로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2762A-9F95-5237-80AF-101151C506E4}"/>
              </a:ext>
            </a:extLst>
          </p:cNvPr>
          <p:cNvSpPr txBox="1"/>
          <p:nvPr/>
        </p:nvSpPr>
        <p:spPr>
          <a:xfrm>
            <a:off x="4826325" y="3557998"/>
            <a:ext cx="25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게임 시작시 </a:t>
            </a:r>
            <a:r>
              <a:rPr lang="en-US" altLang="ko-KR" sz="1400"/>
              <a:t>Dictionary</a:t>
            </a:r>
            <a:r>
              <a:rPr lang="ko-KR" altLang="en-US" sz="1400"/>
              <a:t>로 변환</a:t>
            </a:r>
            <a:endParaRPr lang="en-US" altLang="ko-KR" sz="140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C2AC5CD-7459-2B0F-AF8F-094CB8ACAA51}"/>
              </a:ext>
            </a:extLst>
          </p:cNvPr>
          <p:cNvSpPr/>
          <p:nvPr/>
        </p:nvSpPr>
        <p:spPr>
          <a:xfrm>
            <a:off x="4050890" y="3557998"/>
            <a:ext cx="552212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9B11AE3-6BA5-7100-B87D-DB14CB7F2934}"/>
              </a:ext>
            </a:extLst>
          </p:cNvPr>
          <p:cNvSpPr/>
          <p:nvPr/>
        </p:nvSpPr>
        <p:spPr>
          <a:xfrm>
            <a:off x="7841308" y="3557998"/>
            <a:ext cx="552212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81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MessMath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/>
              <a:t>시연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0797E-0114-5339-E850-C8B018064573}"/>
              </a:ext>
            </a:extLst>
          </p:cNvPr>
          <p:cNvSpPr txBox="1"/>
          <p:nvPr/>
        </p:nvSpPr>
        <p:spPr>
          <a:xfrm>
            <a:off x="3047999" y="5699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hlinkClick r:id="rId4"/>
              </a:rPr>
              <a:t>https://youtu.be/UUPn5YygFgE?si=fOjGS7frNqcJWdBN</a:t>
            </a:r>
            <a:endParaRPr lang="ko-KR" altLang="en-US"/>
          </a:p>
        </p:txBody>
      </p:sp>
      <p:pic>
        <p:nvPicPr>
          <p:cNvPr id="4" name="KakaoTalk_20241001_161213095">
            <a:hlinkClick r:id="" action="ppaction://media"/>
            <a:extLst>
              <a:ext uri="{FF2B5EF4-FFF2-40B4-BE49-F238E27FC236}">
                <a16:creationId xmlns:a16="http://schemas.microsoft.com/office/drawing/2014/main" id="{535F65A5-F5AD-751C-ED0C-39EF7B6A4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78" y="788729"/>
            <a:ext cx="9466442" cy="40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MessMath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B1ACDA8-95BA-629B-7A73-E41FDDFDA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27570"/>
              </p:ext>
            </p:extLst>
          </p:nvPr>
        </p:nvGraphicFramePr>
        <p:xfrm>
          <a:off x="643467" y="1822651"/>
          <a:ext cx="10905067" cy="4099351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2882653">
                  <a:extLst>
                    <a:ext uri="{9D8B030D-6E8A-4147-A177-3AD203B41FA5}">
                      <a16:colId xmlns:a16="http://schemas.microsoft.com/office/drawing/2014/main" val="114846211"/>
                    </a:ext>
                  </a:extLst>
                </a:gridCol>
                <a:gridCol w="8022414">
                  <a:extLst>
                    <a:ext uri="{9D8B030D-6E8A-4147-A177-3AD203B41FA5}">
                      <a16:colId xmlns:a16="http://schemas.microsoft.com/office/drawing/2014/main" val="3159794274"/>
                    </a:ext>
                  </a:extLst>
                </a:gridCol>
              </a:tblGrid>
              <a:tr h="6440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개요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제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회 웅진 싱크빅 게임 개발 챌린지 본선 출품작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76944"/>
                  </a:ext>
                </a:extLst>
              </a:tr>
              <a:tr h="6440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2023.04~2023.08</a:t>
                      </a:r>
                      <a:endParaRPr 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71012"/>
                  </a:ext>
                </a:extLst>
              </a:tr>
              <a:tr h="10836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기능을 개발하기 위한 사용 도구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Unity, C#, Git, GithubDesktop,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포톤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Mathpid API, Firebase</a:t>
                      </a:r>
                      <a:endParaRPr 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68882"/>
                  </a:ext>
                </a:extLst>
              </a:tr>
              <a:tr h="6440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인원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프로그래머 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아트 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1)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81067"/>
                  </a:ext>
                </a:extLst>
              </a:tr>
              <a:tr h="10836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업무</a:t>
                      </a:r>
                      <a:endParaRPr lang="ko-KR" altLang="en-US" sz="18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애니메이션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UI,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포톤 서버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멀티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18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Mathpid API </a:t>
                      </a:r>
                      <a:r>
                        <a:rPr lang="ko-KR" altLang="en-US" sz="18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연동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연동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스토리 모드</a:t>
                      </a:r>
                      <a:r>
                        <a:rPr lang="en-US" altLang="ko-KR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연습모드</a:t>
                      </a:r>
                      <a:endParaRPr lang="ko-KR" altLang="en-US" sz="1800" b="1" kern="0" cap="none" spc="0">
                        <a:solidFill>
                          <a:srgbClr val="FFC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960" marR="97102" marT="27417" marB="2056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06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764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해상도 트러블 슈팅</a:t>
            </a:r>
            <a:endParaRPr lang="en-US" altLang="ko-KR" sz="2400" b="1"/>
          </a:p>
        </p:txBody>
      </p:sp>
      <p:pic>
        <p:nvPicPr>
          <p:cNvPr id="3" name="녹음 2023-07-31 153850">
            <a:hlinkClick r:id="" action="ppaction://media"/>
            <a:extLst>
              <a:ext uri="{FF2B5EF4-FFF2-40B4-BE49-F238E27FC236}">
                <a16:creationId xmlns:a16="http://schemas.microsoft.com/office/drawing/2014/main" id="{EAEC2E68-93A2-92FE-45D3-B750B0CF4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940" y="941504"/>
            <a:ext cx="7270115" cy="3900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8D43F-16E4-0FCE-98C5-AF1B1852496C}"/>
              </a:ext>
            </a:extLst>
          </p:cNvPr>
          <p:cNvSpPr txBox="1"/>
          <p:nvPr/>
        </p:nvSpPr>
        <p:spPr>
          <a:xfrm>
            <a:off x="3716590" y="565488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서로 다른 해상도를 가진 두 기기로 </a:t>
            </a:r>
            <a:r>
              <a:rPr lang="en-US" altLang="ko-KR" sz="1400"/>
              <a:t>PVP</a:t>
            </a:r>
            <a:r>
              <a:rPr lang="ko-KR" altLang="en-US" sz="1400"/>
              <a:t>를 진행하면 플레이가 이상해진다</a:t>
            </a:r>
            <a:r>
              <a:rPr lang="en-US" altLang="ko-KR" sz="14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500C-D0E5-C0EE-5C13-97F0989AB2E6}"/>
              </a:ext>
            </a:extLst>
          </p:cNvPr>
          <p:cNvSpPr txBox="1"/>
          <p:nvPr/>
        </p:nvSpPr>
        <p:spPr>
          <a:xfrm>
            <a:off x="3716590" y="6178106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해상도가 다른 두 환경에서는 물체의 위치가 이상하게 잡힌다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8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47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문제 이해</a:t>
            </a:r>
            <a:endParaRPr lang="en-US" altLang="ko-KR" sz="24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BA98B-B86A-5324-B987-C116E4B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" y="1081549"/>
            <a:ext cx="4758813" cy="2256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FBCAC-1F6A-0482-BBC0-740B97B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" y="3711450"/>
            <a:ext cx="4758813" cy="222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5461818" y="108154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이렇게 되는 경우 두 화면에서 동일한 좌표를 가지지만 화면상의 위치는 달라지게 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5461817" y="2209668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1920x1080 </a:t>
            </a:r>
            <a:r>
              <a:rPr lang="ko-KR" altLang="en-US" sz="1400"/>
              <a:t>해상도의 기기에서는 오른쪽 가장자리에 매우 가까이 있다고 보일 것이고</a:t>
            </a:r>
            <a:r>
              <a:rPr lang="en-US" altLang="ko-KR" sz="1400"/>
              <a:t>, 3200x1440 </a:t>
            </a:r>
            <a:r>
              <a:rPr lang="ko-KR" altLang="en-US" sz="1400"/>
              <a:t>해상도에서는 거의 화면의 정중앙에서 살짝 오른쪽위로 이동한 정도의 위치에 있다고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5461816" y="369422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그리고 플레이어의 이동속도도 문제가 있었다</a:t>
            </a:r>
            <a:r>
              <a:rPr lang="en-US" altLang="ko-KR" sz="1400"/>
              <a:t>. </a:t>
            </a:r>
            <a:r>
              <a:rPr lang="ko-KR" altLang="en-US" sz="1400"/>
              <a:t>플레이어는 동일한 단위</a:t>
            </a:r>
            <a:r>
              <a:rPr lang="en-US" altLang="ko-KR" sz="1400"/>
              <a:t>(unit)</a:t>
            </a:r>
            <a:r>
              <a:rPr lang="ko-KR" altLang="en-US" sz="1400"/>
              <a:t>으로 이동하므로 작은 해상도를 가진 플레이어가 상대적으로 더 높은 이동속도를 가지게 되었다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0342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578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문제 해결</a:t>
            </a:r>
            <a:endParaRPr lang="en-US" altLang="ko-KR" sz="2400" b="1"/>
          </a:p>
          <a:p>
            <a:pPr algn="ctr"/>
            <a:r>
              <a:rPr lang="en-US" altLang="ko-KR" sz="1600" b="1"/>
              <a:t>1) </a:t>
            </a:r>
            <a:r>
              <a:rPr lang="ko-KR" altLang="en-US" sz="1600" b="1"/>
              <a:t>해상도에 상대적인 위치 잡기</a:t>
            </a:r>
            <a:endParaRPr lang="en-US" altLang="ko-KR" sz="16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E3711-0894-A8CD-2836-B17A1F2A6E35}"/>
              </a:ext>
            </a:extLst>
          </p:cNvPr>
          <p:cNvSpPr txBox="1"/>
          <p:nvPr/>
        </p:nvSpPr>
        <p:spPr>
          <a:xfrm>
            <a:off x="3578945" y="1224823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앞선 상황에서 문제를 해결하기 위해 오브젝트 위치를 왜곡하여 해결하려했다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3CCA9-CF0C-4A44-F1E7-19004DF1D4DE}"/>
              </a:ext>
            </a:extLst>
          </p:cNvPr>
          <p:cNvSpPr txBox="1"/>
          <p:nvPr/>
        </p:nvSpPr>
        <p:spPr>
          <a:xfrm>
            <a:off x="3578944" y="2203396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MasterClient</a:t>
            </a:r>
            <a:r>
              <a:rPr lang="ko-KR" altLang="en-US" sz="1400"/>
              <a:t>에서 생긴 이 오브젝트의 정보를</a:t>
            </a:r>
            <a:r>
              <a:rPr lang="en-US" altLang="ko-KR" sz="1400"/>
              <a:t>, </a:t>
            </a:r>
            <a:r>
              <a:rPr lang="ko-KR" altLang="en-US" sz="1400"/>
              <a:t>다른 </a:t>
            </a:r>
            <a:r>
              <a:rPr lang="en-US" altLang="ko-KR" sz="1400"/>
              <a:t>Client</a:t>
            </a:r>
            <a:r>
              <a:rPr lang="ko-KR" altLang="en-US" sz="1400"/>
              <a:t>에서 수신할 때는 자기 해상도에 맞게끔 조정해서 가져오는것이다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EA91-8A06-B958-5F8F-B2D3833CB76E}"/>
              </a:ext>
            </a:extLst>
          </p:cNvPr>
          <p:cNvSpPr txBox="1"/>
          <p:nvPr/>
        </p:nvSpPr>
        <p:spPr>
          <a:xfrm>
            <a:off x="3578943" y="3343937"/>
            <a:ext cx="475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그러면 동일한 위치에 있는것처럼 보일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FCAC5-290B-1E25-EBD3-83F1EF273BC1}"/>
              </a:ext>
            </a:extLst>
          </p:cNvPr>
          <p:cNvSpPr txBox="1"/>
          <p:nvPr/>
        </p:nvSpPr>
        <p:spPr>
          <a:xfrm>
            <a:off x="3578942" y="4308957"/>
            <a:ext cx="47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그래서 우리는</a:t>
            </a:r>
            <a:r>
              <a:rPr lang="en-US" altLang="ko-KR" sz="1400"/>
              <a:t>, MasterClient</a:t>
            </a:r>
            <a:r>
              <a:rPr lang="ko-KR" altLang="en-US" sz="1400"/>
              <a:t>에서 오브젝트의 전체 해상도 대비 위치값</a:t>
            </a:r>
            <a:r>
              <a:rPr lang="en-US" altLang="ko-KR" sz="1400"/>
              <a:t>,  </a:t>
            </a:r>
            <a:r>
              <a:rPr lang="ko-KR" altLang="en-US" sz="1400"/>
              <a:t>그러니까 </a:t>
            </a:r>
            <a:r>
              <a:rPr lang="en-US" altLang="ko-KR" sz="1400"/>
              <a:t>x</a:t>
            </a:r>
            <a:r>
              <a:rPr lang="ko-KR" altLang="en-US" sz="1400"/>
              <a:t>좌표를 그냥 보내는것이 아니라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(x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가로 해상도</a:t>
            </a:r>
            <a:r>
              <a:rPr lang="en-US" altLang="ko-KR" sz="1400"/>
              <a:t>)</a:t>
            </a:r>
            <a:r>
              <a:rPr lang="ko-KR" altLang="en-US" sz="1400"/>
              <a:t>와 </a:t>
            </a:r>
            <a:r>
              <a:rPr lang="en-US" altLang="ko-KR" sz="1400"/>
              <a:t>(y</a:t>
            </a:r>
            <a:r>
              <a:rPr lang="ko-KR" altLang="en-US" sz="1400"/>
              <a:t>좌표 </a:t>
            </a:r>
            <a:r>
              <a:rPr lang="en-US" altLang="ko-KR" sz="1400"/>
              <a:t>/ </a:t>
            </a:r>
            <a:r>
              <a:rPr lang="ko-KR" altLang="en-US" sz="1400"/>
              <a:t>세로 해상도</a:t>
            </a:r>
            <a:r>
              <a:rPr lang="en-US" altLang="ko-KR" sz="1400"/>
              <a:t>)</a:t>
            </a:r>
            <a:r>
              <a:rPr lang="ko-KR" altLang="en-US" sz="1400"/>
              <a:t>를 보내기로 결정했다</a:t>
            </a:r>
            <a:r>
              <a:rPr lang="en-US" altLang="ko-KR" sz="1400"/>
              <a:t>.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822776-75D0-0BE3-502F-828558CA3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958351" y="1748043"/>
            <a:ext cx="1" cy="455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25F255-54E4-B55A-8743-0343650D36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958350" y="2942060"/>
            <a:ext cx="1" cy="40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D07D39-6C1D-3AF2-A3EE-DA21D43C215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5958349" y="3651714"/>
            <a:ext cx="1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8FF57D-B5FE-568D-69EB-DC1DFF80D20C}"/>
              </a:ext>
            </a:extLst>
          </p:cNvPr>
          <p:cNvSpPr txBox="1"/>
          <p:nvPr/>
        </p:nvSpPr>
        <p:spPr>
          <a:xfrm>
            <a:off x="3578942" y="5694812"/>
            <a:ext cx="475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이 비율을 전송하면</a:t>
            </a:r>
            <a:r>
              <a:rPr lang="en-US" altLang="ko-KR" sz="1400"/>
              <a:t>, </a:t>
            </a:r>
            <a:r>
              <a:rPr lang="ko-KR" altLang="en-US" sz="1400"/>
              <a:t>수신한 </a:t>
            </a:r>
            <a:r>
              <a:rPr lang="en-US" altLang="ko-KR" sz="1400"/>
              <a:t>Client</a:t>
            </a:r>
            <a:r>
              <a:rPr lang="ko-KR" altLang="en-US" sz="1400"/>
              <a:t>는 자신의 해상도에 이 비율을 곱해서 이 오브젝트가 있어야 할 위치를 도출해낼 수 있을것이다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476DC1-6800-A466-7207-54E718690BE8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958349" y="5263064"/>
            <a:ext cx="0" cy="4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87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318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문제 해결</a:t>
            </a:r>
            <a:endParaRPr lang="en-US" altLang="ko-KR" sz="2400"/>
          </a:p>
          <a:p>
            <a:pPr algn="ctr"/>
            <a:r>
              <a:rPr lang="en-US" altLang="ko-KR" sz="1600" b="1"/>
              <a:t>1) </a:t>
            </a:r>
            <a:r>
              <a:rPr lang="ko-KR" altLang="en-US" sz="1600" b="1"/>
              <a:t>해상도에 상대적인 위치 잡기</a:t>
            </a:r>
            <a:endParaRPr lang="en-US" altLang="ko-KR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EF471-C12D-481F-4185-E90EDDA8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50" y="2140346"/>
            <a:ext cx="4926340" cy="32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26392" y="2739120"/>
            <a:ext cx="529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연산 과정을 보면</a:t>
            </a:r>
            <a:r>
              <a:rPr lang="en-US" altLang="ko-KR" sz="1400"/>
              <a:t>, </a:t>
            </a:r>
            <a:r>
              <a:rPr lang="ko-KR" altLang="en-US" sz="1400"/>
              <a:t>좀 특이한 과정이 하나 있는데</a:t>
            </a:r>
            <a:r>
              <a:rPr lang="en-US" altLang="ko-KR" sz="1400"/>
              <a:t>, </a:t>
            </a:r>
            <a:r>
              <a:rPr lang="ko-KR" altLang="en-US" sz="1400"/>
              <a:t>이는 레터박스 때문이다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우리는 여태까지 가변 해상도를 고려하지않고 </a:t>
            </a:r>
          </a:p>
          <a:p>
            <a:r>
              <a:rPr lang="en-US" altLang="ko-KR" sz="1400"/>
              <a:t>3200x1440 </a:t>
            </a:r>
            <a:r>
              <a:rPr lang="ko-KR" altLang="en-US" sz="1400"/>
              <a:t>해상도를 기준으로 작업했고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1920x1080 </a:t>
            </a:r>
            <a:r>
              <a:rPr lang="ko-KR" altLang="en-US" sz="1400"/>
              <a:t>해상도처럼 가로로 눕혔을 때 세로로 더 높은 해상도는 </a:t>
            </a:r>
          </a:p>
          <a:p>
            <a:r>
              <a:rPr lang="ko-KR" altLang="en-US" sz="1400"/>
              <a:t>위 아래로 레터박스가 생긴다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ko-KR" altLang="en-US" sz="1400"/>
              <a:t>그래서 왼쪽과 같이 구현했다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533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1" y="0"/>
            <a:ext cx="267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문제 해결</a:t>
            </a:r>
            <a:endParaRPr lang="en-US" altLang="ko-KR" sz="2400"/>
          </a:p>
          <a:p>
            <a:pPr algn="ctr"/>
            <a:r>
              <a:rPr lang="en-US" altLang="ko-KR" sz="1600" b="1"/>
              <a:t>2) </a:t>
            </a:r>
            <a:r>
              <a:rPr lang="ko-KR" altLang="en-US" sz="1600" b="1"/>
              <a:t>캐릭터 속도 동기화</a:t>
            </a:r>
            <a:endParaRPr lang="en-US" altLang="ko-KR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8594-EFD8-5A34-6B57-384A68A71B65}"/>
              </a:ext>
            </a:extLst>
          </p:cNvPr>
          <p:cNvSpPr txBox="1"/>
          <p:nvPr/>
        </p:nvSpPr>
        <p:spPr>
          <a:xfrm>
            <a:off x="5943362" y="2084221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캐릭터 속도 동기화 문제도 해상도와 비슷하게 해결할 수 있을거같았다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DEC26-E29D-1140-FBBC-D8BD7E15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2" y="1869425"/>
            <a:ext cx="4778424" cy="32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DC00-9552-9C3B-E892-54E8C3A24F07}"/>
              </a:ext>
            </a:extLst>
          </p:cNvPr>
          <p:cNvSpPr txBox="1"/>
          <p:nvPr/>
        </p:nvSpPr>
        <p:spPr>
          <a:xfrm>
            <a:off x="5943362" y="3988950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Awake </a:t>
            </a:r>
            <a:r>
              <a:rPr lang="ko-KR" altLang="en-US" sz="1400"/>
              <a:t>단계에서 해상도에 맞는 </a:t>
            </a:r>
            <a:r>
              <a:rPr lang="en-US" altLang="ko-KR" sz="1400"/>
              <a:t>_speed</a:t>
            </a:r>
            <a:r>
              <a:rPr lang="ko-KR" altLang="en-US" sz="1400"/>
              <a:t>의 </a:t>
            </a:r>
            <a:r>
              <a:rPr lang="en-US" altLang="ko-KR" sz="1400"/>
              <a:t>adjustedSpeed</a:t>
            </a:r>
            <a:r>
              <a:rPr lang="ko-KR" altLang="en-US" sz="1400"/>
              <a:t>를 산출하고 이를 </a:t>
            </a:r>
            <a:r>
              <a:rPr lang="en-US" altLang="ko-KR" sz="1400"/>
              <a:t>_speed</a:t>
            </a:r>
            <a:r>
              <a:rPr lang="ko-KR" altLang="en-US" sz="1400"/>
              <a:t>에 적용했다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4032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638884" y="276974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>
                <a:latin typeface="+mj-lt"/>
                <a:ea typeface="+mj-ea"/>
                <a:cs typeface="+mj-cs"/>
              </a:rPr>
              <a:t>기타이력</a:t>
            </a:r>
            <a:endParaRPr lang="en-US" altLang="ko-KR" sz="2400" b="1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>
                <a:latin typeface="+mj-lt"/>
                <a:ea typeface="+mj-ea"/>
                <a:cs typeface="+mj-cs"/>
              </a:rPr>
              <a:t>DirectX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D66D-CA06-B4D4-88C5-8407EC52AB1C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/>
              <a:t>렌더링 파이프라인에 따라서 코드를 작성하고 적용해보았습니다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DirectX11</a:t>
            </a:r>
            <a:r>
              <a:rPr lang="ko-KR" altLang="en-US"/>
              <a:t> 책에 나오는 내용을 가져오 되</a:t>
            </a:r>
            <a:r>
              <a:rPr lang="en-US" altLang="ko-KR"/>
              <a:t>, </a:t>
            </a:r>
            <a:r>
              <a:rPr lang="ko-KR" altLang="en-US"/>
              <a:t>제 방식대로 코드를 이해하고 재구성했습니다</a:t>
            </a:r>
            <a:r>
              <a:rPr lang="en-US" altLang="ko-KR"/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5F595-67AF-5774-5B66-4C695945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89" y="2642616"/>
            <a:ext cx="1624117" cy="3605784"/>
          </a:xfrm>
          <a:prstGeom prst="rect">
            <a:avLst/>
          </a:prstGeom>
        </p:spPr>
      </p:pic>
      <p:pic>
        <p:nvPicPr>
          <p:cNvPr id="4" name="그림 3" descr="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9719A8-BE28-9919-478C-67505451B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2949985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5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C000"/>
                </a:solidFill>
              </a:rPr>
              <a:t>던전포차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79477-F91B-E0F6-29B5-249DDE19E713}"/>
              </a:ext>
            </a:extLst>
          </p:cNvPr>
          <p:cNvSpPr txBox="1"/>
          <p:nvPr/>
        </p:nvSpPr>
        <p:spPr>
          <a:xfrm>
            <a:off x="3062748" y="5574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https://youtu.be/ieY6bY_Rgyg?si=J2sLyG0pGJHbj8KL</a:t>
            </a:r>
            <a:endParaRPr lang="ko-KR" altLang="en-US"/>
          </a:p>
        </p:txBody>
      </p:sp>
      <p:pic>
        <p:nvPicPr>
          <p:cNvPr id="4" name="DungeonPocha_GameVideo">
            <a:hlinkClick r:id="" action="ppaction://media"/>
            <a:extLst>
              <a:ext uri="{FF2B5EF4-FFF2-40B4-BE49-F238E27FC236}">
                <a16:creationId xmlns:a16="http://schemas.microsoft.com/office/drawing/2014/main" id="{09BA698F-10D3-6BB5-A30D-113A07576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9456" y="707886"/>
            <a:ext cx="7993086" cy="44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던전포차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A320DD-1F26-9558-5406-135EEB8EA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987970"/>
              </p:ext>
            </p:extLst>
          </p:nvPr>
        </p:nvGraphicFramePr>
        <p:xfrm>
          <a:off x="869315" y="1675227"/>
          <a:ext cx="10453371" cy="43942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16488">
                  <a:extLst>
                    <a:ext uri="{9D8B030D-6E8A-4147-A177-3AD203B41FA5}">
                      <a16:colId xmlns:a16="http://schemas.microsoft.com/office/drawing/2014/main" val="114846211"/>
                    </a:ext>
                  </a:extLst>
                </a:gridCol>
                <a:gridCol w="6436883">
                  <a:extLst>
                    <a:ext uri="{9D8B030D-6E8A-4147-A177-3AD203B41FA5}">
                      <a16:colId xmlns:a16="http://schemas.microsoft.com/office/drawing/2014/main" val="3159794274"/>
                    </a:ext>
                  </a:extLst>
                </a:gridCol>
              </a:tblGrid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개요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인디 크래프트 공모전 게임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076944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2024.02~2024.04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871012"/>
                  </a:ext>
                </a:extLst>
              </a:tr>
              <a:tr h="1287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기능을 개발하기 위한 사용 도구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Unity, C#, Git, GithubDesktop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968882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인원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기획자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1)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381067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업무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애니메이션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UI,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전투 구현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다국 언어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연동</a:t>
                      </a:r>
                      <a:endParaRPr lang="ko-KR" altLang="en-US" sz="2100" b="1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06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386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AF1E9-DCC3-56F1-B139-5E5CB7090D82}"/>
              </a:ext>
            </a:extLst>
          </p:cNvPr>
          <p:cNvSpPr txBox="1"/>
          <p:nvPr/>
        </p:nvSpPr>
        <p:spPr>
          <a:xfrm>
            <a:off x="1745225" y="1361768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던전에 입장하면 </a:t>
            </a:r>
            <a:r>
              <a:rPr lang="en-US" altLang="ko-KR" sz="1400"/>
              <a:t>CoSpawnMonster</a:t>
            </a:r>
            <a:r>
              <a:rPr lang="ko-KR" altLang="en-US" sz="1400"/>
              <a:t>가 실행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2C47-6A1F-AA5C-0FF1-E8E33CBFCA03}"/>
              </a:ext>
            </a:extLst>
          </p:cNvPr>
          <p:cNvSpPr txBox="1"/>
          <p:nvPr/>
        </p:nvSpPr>
        <p:spPr>
          <a:xfrm>
            <a:off x="1745226" y="27630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0.2</a:t>
            </a:r>
            <a:r>
              <a:rPr lang="ko-KR" altLang="en-US" sz="1400"/>
              <a:t>초마다 총 몬스터가 </a:t>
            </a:r>
            <a:r>
              <a:rPr lang="en-US" altLang="ko-KR" sz="1400"/>
              <a:t>100</a:t>
            </a:r>
            <a:r>
              <a:rPr lang="ko-KR" altLang="en-US" sz="1400"/>
              <a:t>마리 미만이라면 계속 </a:t>
            </a:r>
            <a:r>
              <a:rPr lang="en-US" altLang="ko-KR" sz="1400"/>
              <a:t>CreateMonsterIcon</a:t>
            </a:r>
            <a:r>
              <a:rPr lang="ko-KR" altLang="en-US" sz="1400"/>
              <a:t>을 실행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EAB7-21B7-FDDA-C7E1-4C3B3108CA9E}"/>
              </a:ext>
            </a:extLst>
          </p:cNvPr>
          <p:cNvSpPr txBox="1"/>
          <p:nvPr/>
        </p:nvSpPr>
        <p:spPr>
          <a:xfrm>
            <a:off x="1745225" y="4307012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Monster</a:t>
            </a:r>
            <a:r>
              <a:rPr lang="ko-KR" altLang="en-US" sz="1400"/>
              <a:t>는 스테이지 정보에 맞게 몬스터 능력치가 설정되고 </a:t>
            </a:r>
            <a:r>
              <a:rPr lang="en-US" altLang="ko-KR" sz="1400"/>
              <a:t>Hunter Spawn</a:t>
            </a:r>
            <a:r>
              <a:rPr lang="ko-KR" altLang="en-US" sz="1400"/>
              <a:t>쪽으로 계속해서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199B4C9-2F7F-09CA-6A8B-88CA8E3B4CC7}"/>
              </a:ext>
            </a:extLst>
          </p:cNvPr>
          <p:cNvSpPr/>
          <p:nvPr/>
        </p:nvSpPr>
        <p:spPr>
          <a:xfrm>
            <a:off x="3062748" y="2048112"/>
            <a:ext cx="265471" cy="476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9A155-12DC-28A7-1390-EE1C0583EC79}"/>
              </a:ext>
            </a:extLst>
          </p:cNvPr>
          <p:cNvSpPr txBox="1"/>
          <p:nvPr/>
        </p:nvSpPr>
        <p:spPr>
          <a:xfrm>
            <a:off x="1745225" y="5662339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Hunter</a:t>
            </a:r>
            <a:r>
              <a:rPr lang="ko-KR" altLang="en-US" sz="1400"/>
              <a:t>를 만나면 그 상대로 공격을 하고 피가 없을 때 까지 공격한다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4441204-EBF4-C71A-C107-E4C5BCCF98B4}"/>
              </a:ext>
            </a:extLst>
          </p:cNvPr>
          <p:cNvSpPr/>
          <p:nvPr/>
        </p:nvSpPr>
        <p:spPr>
          <a:xfrm>
            <a:off x="3062748" y="5139269"/>
            <a:ext cx="265471" cy="476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28D67-0AEC-6659-44F2-1FCD0483185A}"/>
              </a:ext>
            </a:extLst>
          </p:cNvPr>
          <p:cNvSpPr txBox="1"/>
          <p:nvPr/>
        </p:nvSpPr>
        <p:spPr>
          <a:xfrm>
            <a:off x="7546258" y="2763029"/>
            <a:ext cx="290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CreateHunterIcon</a:t>
            </a:r>
            <a:r>
              <a:rPr lang="ko-KR" altLang="en-US" sz="1400"/>
              <a:t>은 플레이어 </a:t>
            </a:r>
            <a:r>
              <a:rPr lang="en-US" altLang="ko-KR" sz="1400"/>
              <a:t>Icon</a:t>
            </a:r>
            <a:r>
              <a:rPr lang="ko-KR" altLang="en-US" sz="1400"/>
              <a:t>을 생성하고 몬스터 스폰쪽으로 이동한다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D0260-03FA-D109-9C56-B7930A9E17DE}"/>
              </a:ext>
            </a:extLst>
          </p:cNvPr>
          <p:cNvSpPr txBox="1"/>
          <p:nvPr/>
        </p:nvSpPr>
        <p:spPr>
          <a:xfrm>
            <a:off x="7413526" y="4213419"/>
            <a:ext cx="290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플레이어도 몬스터를 만나면 공격을 시작한다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62FD1B7-53C3-24A3-1C45-02033D5B6283}"/>
              </a:ext>
            </a:extLst>
          </p:cNvPr>
          <p:cNvSpPr/>
          <p:nvPr/>
        </p:nvSpPr>
        <p:spPr>
          <a:xfrm>
            <a:off x="3062747" y="3666066"/>
            <a:ext cx="265471" cy="476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B84DFCD-70FB-9B72-C8D3-CD7D8D6D8E60}"/>
              </a:ext>
            </a:extLst>
          </p:cNvPr>
          <p:cNvSpPr/>
          <p:nvPr/>
        </p:nvSpPr>
        <p:spPr>
          <a:xfrm>
            <a:off x="8849034" y="3619806"/>
            <a:ext cx="265471" cy="476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C33D8-D08B-B322-9FC2-4BBC1F27F710}"/>
              </a:ext>
            </a:extLst>
          </p:cNvPr>
          <p:cNvSpPr txBox="1"/>
          <p:nvPr/>
        </p:nvSpPr>
        <p:spPr>
          <a:xfrm>
            <a:off x="1745225" y="839129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C000"/>
                </a:solidFill>
              </a:rPr>
              <a:t>Monster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1C607-3F47-2BB5-2CE9-DF4124DACECA}"/>
              </a:ext>
            </a:extLst>
          </p:cNvPr>
          <p:cNvSpPr txBox="1"/>
          <p:nvPr/>
        </p:nvSpPr>
        <p:spPr>
          <a:xfrm>
            <a:off x="7398776" y="865590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C000"/>
                </a:solidFill>
              </a:rPr>
              <a:t>Hunter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652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D815D9-85C6-FD33-EFC8-09947961504C}"/>
              </a:ext>
            </a:extLst>
          </p:cNvPr>
          <p:cNvSpPr txBox="1"/>
          <p:nvPr/>
        </p:nvSpPr>
        <p:spPr>
          <a:xfrm>
            <a:off x="0" y="0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전투 영상</a:t>
            </a:r>
          </a:p>
        </p:txBody>
      </p:sp>
      <p:pic>
        <p:nvPicPr>
          <p:cNvPr id="4" name="DungeonPochaPlay">
            <a:hlinkClick r:id="" action="ppaction://media"/>
            <a:extLst>
              <a:ext uri="{FF2B5EF4-FFF2-40B4-BE49-F238E27FC236}">
                <a16:creationId xmlns:a16="http://schemas.microsoft.com/office/drawing/2014/main" id="{62E2D0C7-7233-87DF-206A-DAAAB58DF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04" y="988427"/>
            <a:ext cx="8677592" cy="48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UpToSky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43DE7-A280-C0CA-8DE2-DD86E4C75ECF}"/>
              </a:ext>
            </a:extLst>
          </p:cNvPr>
          <p:cNvSpPr txBox="1"/>
          <p:nvPr/>
        </p:nvSpPr>
        <p:spPr>
          <a:xfrm>
            <a:off x="3047999" y="5928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4"/>
              </a:rPr>
              <a:t>https://youtu.be/44kZ5xZ0Jso?si=ShWp25twiPBS69ae</a:t>
            </a:r>
            <a:endParaRPr lang="ko-KR" alt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615713C-9A4D-5EE7-B297-4FB6CF74D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399" y="707886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ECABA8-5A75-951A-1B7C-52C695C686AB}"/>
              </a:ext>
            </a:extLst>
          </p:cNvPr>
          <p:cNvSpPr/>
          <p:nvPr/>
        </p:nvSpPr>
        <p:spPr>
          <a:xfrm>
            <a:off x="0" y="542709"/>
            <a:ext cx="12192000" cy="86523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4564626" y="621385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</a:rPr>
              <a:t>UpToSky</a:t>
            </a:r>
            <a:endParaRPr lang="ko-KR" altLang="en-US" sz="4000">
              <a:solidFill>
                <a:schemeClr val="bg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155F7C-BC10-4005-FB3E-8ACCB7F2D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52133"/>
              </p:ext>
            </p:extLst>
          </p:nvPr>
        </p:nvGraphicFramePr>
        <p:xfrm>
          <a:off x="869315" y="1675227"/>
          <a:ext cx="10453371" cy="43942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16488">
                  <a:extLst>
                    <a:ext uri="{9D8B030D-6E8A-4147-A177-3AD203B41FA5}">
                      <a16:colId xmlns:a16="http://schemas.microsoft.com/office/drawing/2014/main" val="114846211"/>
                    </a:ext>
                  </a:extLst>
                </a:gridCol>
                <a:gridCol w="6436883">
                  <a:extLst>
                    <a:ext uri="{9D8B030D-6E8A-4147-A177-3AD203B41FA5}">
                      <a16:colId xmlns:a16="http://schemas.microsoft.com/office/drawing/2014/main" val="3159794274"/>
                    </a:ext>
                  </a:extLst>
                </a:gridCol>
              </a:tblGrid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개요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구글 플레이 스토어 출시 게임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076944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2023.03~2024.04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871012"/>
                  </a:ext>
                </a:extLst>
              </a:tr>
              <a:tr h="1287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기능을 개발하기 위한 사용 도구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Unity, C#, Git, GithubDesktop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968882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인원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3)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381067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업무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애니메이션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UI,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게임 로직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2100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Google Ads</a:t>
                      </a:r>
                      <a:endParaRPr lang="ko-KR" altLang="en-US" sz="2100" b="1" kern="0" cap="none" spc="0">
                        <a:solidFill>
                          <a:srgbClr val="FFC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69585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06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8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Google Ads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195F-AA54-74E8-B419-E0561238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23" y="1809134"/>
            <a:ext cx="4091996" cy="3729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D3EDB-96B2-5578-72F4-4835F229F47D}"/>
              </a:ext>
            </a:extLst>
          </p:cNvPr>
          <p:cNvSpPr txBox="1"/>
          <p:nvPr/>
        </p:nvSpPr>
        <p:spPr>
          <a:xfrm>
            <a:off x="9039502" y="1162803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번에 </a:t>
            </a:r>
            <a:r>
              <a:rPr lang="en-US" altLang="ko-KR" sz="1400"/>
              <a:t>1</a:t>
            </a:r>
            <a:r>
              <a:rPr lang="ko-KR" altLang="en-US" sz="1400"/>
              <a:t>번나오는 전면 광고</a:t>
            </a:r>
          </a:p>
        </p:txBody>
      </p:sp>
      <p:pic>
        <p:nvPicPr>
          <p:cNvPr id="8" name="Movie_003">
            <a:hlinkClick r:id="" action="ppaction://media"/>
            <a:extLst>
              <a:ext uri="{FF2B5EF4-FFF2-40B4-BE49-F238E27FC236}">
                <a16:creationId xmlns:a16="http://schemas.microsoft.com/office/drawing/2014/main" id="{160B35FE-A765-1717-F7F0-8C11C78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8935" y="1917290"/>
            <a:ext cx="2477876" cy="4408283"/>
          </a:xfrm>
          <a:prstGeom prst="rect">
            <a:avLst/>
          </a:prstGeom>
        </p:spPr>
      </p:pic>
      <p:pic>
        <p:nvPicPr>
          <p:cNvPr id="9" name="Movie_004">
            <a:hlinkClick r:id="" action="ppaction://media"/>
            <a:extLst>
              <a:ext uri="{FF2B5EF4-FFF2-40B4-BE49-F238E27FC236}">
                <a16:creationId xmlns:a16="http://schemas.microsoft.com/office/drawing/2014/main" id="{33ADCC60-86C4-2F7E-2DEC-6C7D31CC9D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34095" y="1917289"/>
            <a:ext cx="2477876" cy="4408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8ECE-21DF-A2FE-DBF7-325B0C9225AC}"/>
              </a:ext>
            </a:extLst>
          </p:cNvPr>
          <p:cNvSpPr txBox="1"/>
          <p:nvPr/>
        </p:nvSpPr>
        <p:spPr>
          <a:xfrm>
            <a:off x="5404342" y="1165400"/>
            <a:ext cx="166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하단에 상시로 나오는 광고</a:t>
            </a:r>
          </a:p>
        </p:txBody>
      </p:sp>
    </p:spTree>
    <p:extLst>
      <p:ext uri="{BB962C8B-B14F-4D97-AF65-F5344CB8AC3E}">
        <p14:creationId xmlns:p14="http://schemas.microsoft.com/office/powerpoint/2010/main" val="3920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4564626" y="3075057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감사합니다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480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8D4493-32CF-CD4C-22FA-ED5FE928C9C1}"/>
              </a:ext>
            </a:extLst>
          </p:cNvPr>
          <p:cNvSpPr txBox="1"/>
          <p:nvPr/>
        </p:nvSpPr>
        <p:spPr>
          <a:xfrm>
            <a:off x="0" y="0"/>
            <a:ext cx="306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C000"/>
                </a:solidFill>
              </a:rPr>
              <a:t>The</a:t>
            </a:r>
            <a:r>
              <a:rPr lang="ko-KR" altLang="en-US" sz="4000">
                <a:solidFill>
                  <a:srgbClr val="FFC000"/>
                </a:solidFill>
              </a:rPr>
              <a:t> </a:t>
            </a:r>
            <a:r>
              <a:rPr lang="en-US" altLang="ko-KR" sz="4000">
                <a:solidFill>
                  <a:srgbClr val="FFC000"/>
                </a:solidFill>
              </a:rPr>
              <a:t>Sword</a:t>
            </a:r>
            <a:endParaRPr lang="ko-KR" altLang="en-US" sz="400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BA2B2-BBB8-0433-F6CA-D2E5F3128E90}"/>
              </a:ext>
            </a:extLst>
          </p:cNvPr>
          <p:cNvSpPr txBox="1"/>
          <p:nvPr/>
        </p:nvSpPr>
        <p:spPr>
          <a:xfrm>
            <a:off x="3752235" y="32528"/>
            <a:ext cx="468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/>
              <a:t>타이틀 화면 및 게임 영상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CF930147-99F2-C34B-D88E-9870D0A09B4C}"/>
              </a:ext>
            </a:extLst>
          </p:cNvPr>
          <p:cNvSpPr txBox="1"/>
          <p:nvPr/>
        </p:nvSpPr>
        <p:spPr>
          <a:xfrm>
            <a:off x="3047999" y="5811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hlinkClick r:id="rId2"/>
              </a:rPr>
              <a:t>https://youtu.be/Swc5I2-JCMQ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17A5CB-5298-87A8-C584-47FA1759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1" y="677539"/>
            <a:ext cx="9606116" cy="49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3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7A6A5-964E-D5BF-959D-000B9746B066}"/>
              </a:ext>
            </a:extLst>
          </p:cNvPr>
          <p:cNvSpPr txBox="1"/>
          <p:nvPr/>
        </p:nvSpPr>
        <p:spPr>
          <a:xfrm>
            <a:off x="4900634" y="643467"/>
            <a:ext cx="2522722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Sword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7E4518E-B45D-DEB7-C5AF-AAFF14C3F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89949"/>
              </p:ext>
            </p:extLst>
          </p:nvPr>
        </p:nvGraphicFramePr>
        <p:xfrm>
          <a:off x="1384409" y="1675227"/>
          <a:ext cx="9423182" cy="4394202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2330233">
                  <a:extLst>
                    <a:ext uri="{9D8B030D-6E8A-4147-A177-3AD203B41FA5}">
                      <a16:colId xmlns:a16="http://schemas.microsoft.com/office/drawing/2014/main" val="114846211"/>
                    </a:ext>
                  </a:extLst>
                </a:gridCol>
                <a:gridCol w="7092949">
                  <a:extLst>
                    <a:ext uri="{9D8B030D-6E8A-4147-A177-3AD203B41FA5}">
                      <a16:colId xmlns:a16="http://schemas.microsoft.com/office/drawing/2014/main" val="3159794274"/>
                    </a:ext>
                  </a:extLst>
                </a:gridCol>
              </a:tblGrid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개요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RPG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형식 던전 크롤러 게임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76944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2024.05~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71012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 도구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Unity, C#, Git, GithubDesktop</a:t>
                      </a:r>
                      <a:endParaRPr 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68882"/>
                  </a:ext>
                </a:extLst>
              </a:tr>
              <a:tr h="776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인원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아트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1,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기획자 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1)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81067"/>
                  </a:ext>
                </a:extLst>
              </a:tr>
              <a:tr h="1287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담당 업무</a:t>
                      </a:r>
                      <a:endParaRPr lang="ko-KR" altLang="en-US" sz="21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던전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맵 자동 생성 툴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제작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전투 로직 </a:t>
                      </a:r>
                      <a:r>
                        <a:rPr lang="ko-KR" altLang="en-US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UI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자동화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Exel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연동</a:t>
                      </a:r>
                      <a:r>
                        <a:rPr lang="en-US" altLang="ko-KR" sz="2100" kern="0" cap="none" spc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2100" b="1" kern="0" cap="none" spc="0">
                          <a:solidFill>
                            <a:srgbClr val="FFC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다국 언어</a:t>
                      </a:r>
                      <a:endParaRPr lang="ko-KR" altLang="en-US" sz="2100" b="1" kern="0" cap="none" spc="0">
                        <a:solidFill>
                          <a:srgbClr val="FFC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787" marR="113118" marT="31939" marB="2395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06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90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06761" cy="588604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/>
              <a:t>2D</a:t>
            </a:r>
            <a:r>
              <a:rPr lang="ko-KR" altLang="en-US" sz="2400" b="1"/>
              <a:t>와 </a:t>
            </a:r>
            <a:r>
              <a:rPr lang="en-US" altLang="ko-KR" sz="2400" b="1"/>
              <a:t>3D</a:t>
            </a:r>
            <a:r>
              <a:rPr lang="ko-KR" altLang="en-US" sz="2400" b="1"/>
              <a:t>의 융합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302E-AB2A-93DA-FD7B-B7533CAF090F}"/>
              </a:ext>
            </a:extLst>
          </p:cNvPr>
          <p:cNvSpPr txBox="1"/>
          <p:nvPr/>
        </p:nvSpPr>
        <p:spPr>
          <a:xfrm>
            <a:off x="2573092" y="1396093"/>
            <a:ext cx="394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Player, Monster, Item </a:t>
            </a:r>
            <a:r>
              <a:rPr lang="ko-KR" altLang="en-US"/>
              <a:t>등 오브젝트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2D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12936-FE89-9356-70A5-67970C457547}"/>
              </a:ext>
            </a:extLst>
          </p:cNvPr>
          <p:cNvSpPr txBox="1"/>
          <p:nvPr/>
        </p:nvSpPr>
        <p:spPr>
          <a:xfrm>
            <a:off x="2573092" y="3042996"/>
            <a:ext cx="328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MapVoxel, Tile </a:t>
            </a:r>
            <a:r>
              <a:rPr lang="ko-KR" altLang="en-US"/>
              <a:t>등 오브젝트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3D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B1BBDE-FEC9-BAEC-B011-6BED3C66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30" y="2800760"/>
            <a:ext cx="1125909" cy="1067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7F068F-DD2C-8D4B-2625-6130211A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074" y="2799942"/>
            <a:ext cx="1827345" cy="10672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66DD0B-BC82-A6EB-3E38-F677D254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81" y="944755"/>
            <a:ext cx="976574" cy="1272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32A217-9FAB-3896-B5E8-291236BBE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383" y="944755"/>
            <a:ext cx="883423" cy="1272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E5D3D9-36C1-BE80-6797-969D71A15E26}"/>
              </a:ext>
            </a:extLst>
          </p:cNvPr>
          <p:cNvSpPr txBox="1"/>
          <p:nvPr/>
        </p:nvSpPr>
        <p:spPr>
          <a:xfrm>
            <a:off x="2788845" y="4988342"/>
            <a:ext cx="661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FFC000"/>
                </a:solidFill>
              </a:rPr>
              <a:t>2D</a:t>
            </a:r>
            <a:r>
              <a:rPr lang="ko-KR" altLang="en-US" b="1">
                <a:solidFill>
                  <a:srgbClr val="FFC000"/>
                </a:solidFill>
              </a:rPr>
              <a:t>와 </a:t>
            </a:r>
            <a:r>
              <a:rPr lang="en-US" altLang="ko-KR" b="1">
                <a:solidFill>
                  <a:srgbClr val="FFC000"/>
                </a:solidFill>
              </a:rPr>
              <a:t>3D</a:t>
            </a:r>
            <a:r>
              <a:rPr lang="ko-KR" altLang="en-US" b="1">
                <a:solidFill>
                  <a:srgbClr val="FFC000"/>
                </a:solidFill>
              </a:rPr>
              <a:t>가 공존하는 게임</a:t>
            </a:r>
            <a:r>
              <a:rPr lang="ko-KR" altLang="en-US"/>
              <a:t>으로 자연스럽게 보이게하는 것이 중요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632BCF-C83A-128F-1EB9-EFD735B09FFC}"/>
              </a:ext>
            </a:extLst>
          </p:cNvPr>
          <p:cNvSpPr txBox="1"/>
          <p:nvPr/>
        </p:nvSpPr>
        <p:spPr>
          <a:xfrm>
            <a:off x="2434581" y="5813350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3D</a:t>
            </a:r>
            <a:r>
              <a:rPr lang="ko-KR" altLang="en-US"/>
              <a:t>를 넣은 이유 </a:t>
            </a:r>
            <a:r>
              <a:rPr lang="en-US" altLang="ko-KR"/>
              <a:t>: </a:t>
            </a:r>
            <a:r>
              <a:rPr lang="ko-KR" altLang="en-US"/>
              <a:t>빛 연출 및 타 게임에서 보기힘든 새로운 화면을 보여줌</a:t>
            </a:r>
          </a:p>
        </p:txBody>
      </p:sp>
    </p:spTree>
    <p:extLst>
      <p:ext uri="{BB962C8B-B14F-4D97-AF65-F5344CB8AC3E}">
        <p14:creationId xmlns:p14="http://schemas.microsoft.com/office/powerpoint/2010/main" val="399643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927B-D81A-CFF3-19EE-7FCE761E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6"/>
            <a:ext cx="3726426" cy="1036440"/>
          </a:xfrm>
        </p:spPr>
        <p:txBody>
          <a:bodyPr>
            <a:normAutofit/>
          </a:bodyPr>
          <a:lstStyle/>
          <a:p>
            <a:pPr algn="ctr"/>
            <a:r>
              <a:rPr lang="en-US" altLang="ko-KR" sz="2700" b="1"/>
              <a:t>2D</a:t>
            </a:r>
            <a:r>
              <a:rPr lang="ko-KR" altLang="en-US" sz="2700" b="1"/>
              <a:t>와 </a:t>
            </a:r>
            <a:r>
              <a:rPr lang="en-US" altLang="ko-KR" sz="2700" b="1"/>
              <a:t>3D</a:t>
            </a:r>
            <a:r>
              <a:rPr lang="ko-KR" altLang="en-US" sz="2700" b="1"/>
              <a:t>의 융합</a:t>
            </a:r>
            <a:br>
              <a:rPr lang="en-US" altLang="ko-KR"/>
            </a:br>
            <a:r>
              <a:rPr lang="ko-KR" altLang="en-US" sz="2200" b="1"/>
              <a:t> </a:t>
            </a:r>
            <a:r>
              <a:rPr lang="ko-KR" altLang="en-US" sz="2000" b="1"/>
              <a:t>트러블슈팅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7718B-FEA8-3B8F-6159-83EE955F053B}"/>
              </a:ext>
            </a:extLst>
          </p:cNvPr>
          <p:cNvSpPr txBox="1"/>
          <p:nvPr/>
        </p:nvSpPr>
        <p:spPr>
          <a:xfrm>
            <a:off x="5734362" y="1051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문제점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138EF-E483-3122-02FB-BCED21D87373}"/>
              </a:ext>
            </a:extLst>
          </p:cNvPr>
          <p:cNvSpPr txBox="1"/>
          <p:nvPr/>
        </p:nvSpPr>
        <p:spPr>
          <a:xfrm>
            <a:off x="668923" y="1693725"/>
            <a:ext cx="4018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2D</a:t>
            </a:r>
            <a:r>
              <a:rPr lang="ko-KR" altLang="en-US" sz="1400"/>
              <a:t>가 들어가므로 카메라는 </a:t>
            </a:r>
            <a:r>
              <a:rPr lang="en-US" altLang="ko-KR" sz="1400"/>
              <a:t>orthographic</a:t>
            </a:r>
            <a:r>
              <a:rPr lang="ko-KR" altLang="en-US" sz="1400"/>
              <a:t>이어야함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44833-AE35-E087-40C4-D5FF108BDC28}"/>
              </a:ext>
            </a:extLst>
          </p:cNvPr>
          <p:cNvSpPr txBox="1"/>
          <p:nvPr/>
        </p:nvSpPr>
        <p:spPr>
          <a:xfrm>
            <a:off x="390545" y="2063057"/>
            <a:ext cx="4575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카메라가 내려보는 방향으로 보이면 </a:t>
            </a:r>
            <a:r>
              <a:rPr lang="en-US" altLang="ko-KR" sz="1400"/>
              <a:t>3D</a:t>
            </a:r>
            <a:r>
              <a:rPr lang="ko-KR" altLang="en-US" sz="1400"/>
              <a:t>의 장점이 사라짐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B3519-8B20-7653-B679-258D24AAA3AD}"/>
              </a:ext>
            </a:extLst>
          </p:cNvPr>
          <p:cNvSpPr txBox="1"/>
          <p:nvPr/>
        </p:nvSpPr>
        <p:spPr>
          <a:xfrm>
            <a:off x="8021592" y="1693724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카메라를 기울여야함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ABE67B-5C42-E52D-AE91-3C327DD9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67" y="2802430"/>
            <a:ext cx="3401339" cy="21735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50F43-61BE-DB32-4A85-FF442160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44" y="2736260"/>
            <a:ext cx="3505951" cy="21735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6F4DFF-727A-04EA-9C4A-F13179970B13}"/>
              </a:ext>
            </a:extLst>
          </p:cNvPr>
          <p:cNvSpPr txBox="1"/>
          <p:nvPr/>
        </p:nvSpPr>
        <p:spPr>
          <a:xfrm>
            <a:off x="6740792" y="2063056"/>
            <a:ext cx="4450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3D</a:t>
            </a:r>
            <a:r>
              <a:rPr lang="ko-KR" altLang="en-US" sz="1400"/>
              <a:t>의 입체적인 모습은 나오지만 </a:t>
            </a:r>
            <a:r>
              <a:rPr lang="en-US" altLang="ko-KR" sz="1400"/>
              <a:t>2D</a:t>
            </a:r>
            <a:r>
              <a:rPr lang="ko-KR" altLang="en-US" sz="1400"/>
              <a:t>이미지가 찌그러짐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E8A1727-FBED-508C-5578-6FFB0269A7E7}"/>
              </a:ext>
            </a:extLst>
          </p:cNvPr>
          <p:cNvSpPr/>
          <p:nvPr/>
        </p:nvSpPr>
        <p:spPr>
          <a:xfrm>
            <a:off x="5191432" y="3429000"/>
            <a:ext cx="1327355" cy="7497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7EDA213-F485-6EAF-F8C9-D544707791FF}"/>
              </a:ext>
            </a:extLst>
          </p:cNvPr>
          <p:cNvSpPr/>
          <p:nvPr/>
        </p:nvSpPr>
        <p:spPr>
          <a:xfrm>
            <a:off x="7698657" y="3057831"/>
            <a:ext cx="835743" cy="491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A1000ED-A858-8ED2-AF6F-AA21CE46E155}"/>
              </a:ext>
            </a:extLst>
          </p:cNvPr>
          <p:cNvSpPr/>
          <p:nvPr/>
        </p:nvSpPr>
        <p:spPr>
          <a:xfrm>
            <a:off x="3140424" y="4112540"/>
            <a:ext cx="1356851" cy="797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6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3944833-AE35-E087-40C4-D5FF108BDC28}"/>
              </a:ext>
            </a:extLst>
          </p:cNvPr>
          <p:cNvSpPr txBox="1"/>
          <p:nvPr/>
        </p:nvSpPr>
        <p:spPr>
          <a:xfrm>
            <a:off x="4337538" y="1182701"/>
            <a:ext cx="3332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C000"/>
                </a:solidFill>
              </a:rPr>
              <a:t>목표 </a:t>
            </a:r>
            <a:r>
              <a:rPr lang="en-US" altLang="ko-KR" sz="1400" b="1">
                <a:solidFill>
                  <a:srgbClr val="FFC000"/>
                </a:solidFill>
              </a:rPr>
              <a:t>: 2D</a:t>
            </a:r>
            <a:r>
              <a:rPr lang="ko-KR" altLang="en-US" sz="1400" b="1">
                <a:solidFill>
                  <a:srgbClr val="FFC000"/>
                </a:solidFill>
              </a:rPr>
              <a:t>이미지를 세우고 보정값을 주자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F1B3D7-3641-B461-4563-FF422917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65"/>
            <a:ext cx="3726426" cy="1036440"/>
          </a:xfrm>
        </p:spPr>
        <p:txBody>
          <a:bodyPr>
            <a:normAutofit/>
          </a:bodyPr>
          <a:lstStyle/>
          <a:p>
            <a:pPr algn="ctr"/>
            <a:r>
              <a:rPr lang="en-US" altLang="ko-KR" sz="2700" b="1"/>
              <a:t>2D</a:t>
            </a:r>
            <a:r>
              <a:rPr lang="ko-KR" altLang="en-US" sz="2700" b="1"/>
              <a:t>와 </a:t>
            </a:r>
            <a:r>
              <a:rPr lang="en-US" altLang="ko-KR" sz="2700" b="1"/>
              <a:t>3D</a:t>
            </a:r>
            <a:r>
              <a:rPr lang="ko-KR" altLang="en-US" sz="2700" b="1"/>
              <a:t>의 융합</a:t>
            </a:r>
            <a:br>
              <a:rPr lang="en-US" altLang="ko-KR"/>
            </a:br>
            <a:r>
              <a:rPr lang="ko-KR" altLang="en-US" sz="2000" b="1"/>
              <a:t> 트러블슈팅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49E6C-FF3C-5471-9D21-0F2D46768EF3}"/>
              </a:ext>
            </a:extLst>
          </p:cNvPr>
          <p:cNvSpPr txBox="1"/>
          <p:nvPr/>
        </p:nvSpPr>
        <p:spPr>
          <a:xfrm>
            <a:off x="467594" y="1924850"/>
            <a:ext cx="1694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보정값을 찾는 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819C15-4FE1-83D7-C7BE-11140DBC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2415507"/>
            <a:ext cx="2601480" cy="233057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EF5E7FC-55F7-4144-2851-F97C392AC24E}"/>
              </a:ext>
            </a:extLst>
          </p:cNvPr>
          <p:cNvSpPr/>
          <p:nvPr/>
        </p:nvSpPr>
        <p:spPr>
          <a:xfrm>
            <a:off x="3279469" y="2980663"/>
            <a:ext cx="619433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B2DA1B-1ADA-578A-6868-6AE5E3FDCE2E}"/>
              </a:ext>
            </a:extLst>
          </p:cNvPr>
          <p:cNvSpPr txBox="1"/>
          <p:nvPr/>
        </p:nvSpPr>
        <p:spPr>
          <a:xfrm>
            <a:off x="3096164" y="3537859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문제 이해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E5A74A-023D-7244-6183-DA8FD58E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48" y="2415508"/>
            <a:ext cx="2858252" cy="23305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2459E5-AB06-F0D1-44A6-CCBAA00BACDB}"/>
              </a:ext>
            </a:extLst>
          </p:cNvPr>
          <p:cNvSpPr txBox="1"/>
          <p:nvPr/>
        </p:nvSpPr>
        <p:spPr>
          <a:xfrm>
            <a:off x="912995" y="4928963"/>
            <a:ext cx="562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2D</a:t>
            </a:r>
            <a:r>
              <a:rPr lang="ko-KR" altLang="en-US" sz="1400"/>
              <a:t>이미지와 실제로 보이게 되는 이미지 사이의 각도를</a:t>
            </a:r>
            <a:r>
              <a:rPr lang="en-US" altLang="ko-KR" sz="1400"/>
              <a:t> alpha</a:t>
            </a:r>
            <a:r>
              <a:rPr lang="ko-KR" altLang="en-US" sz="1400"/>
              <a:t>라고 하자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E7A6AD-DAFE-225B-D7D7-AA4909020E1F}"/>
              </a:ext>
            </a:extLst>
          </p:cNvPr>
          <p:cNvSpPr txBox="1"/>
          <p:nvPr/>
        </p:nvSpPr>
        <p:spPr>
          <a:xfrm>
            <a:off x="1538878" y="5329669"/>
            <a:ext cx="4328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그렇다면 삼각함수에 의해 </a:t>
            </a:r>
            <a:r>
              <a:rPr lang="en-US" altLang="ko-KR" sz="1400"/>
              <a:t>arccos(alpha)</a:t>
            </a:r>
            <a:r>
              <a:rPr lang="ko-KR" altLang="en-US" sz="1400"/>
              <a:t>값을 곱한다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971A761-C47D-38EE-E96A-8379B869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814" y="2390967"/>
            <a:ext cx="3431691" cy="229378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1BB1EA0-CBAA-25F9-64AC-A0522DC40EA5}"/>
              </a:ext>
            </a:extLst>
          </p:cNvPr>
          <p:cNvSpPr/>
          <p:nvPr/>
        </p:nvSpPr>
        <p:spPr>
          <a:xfrm>
            <a:off x="7670503" y="2980663"/>
            <a:ext cx="619433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C08E4-EBF3-EF09-45ED-8A0EC3E0CC1F}"/>
              </a:ext>
            </a:extLst>
          </p:cNvPr>
          <p:cNvSpPr txBox="1"/>
          <p:nvPr/>
        </p:nvSpPr>
        <p:spPr>
          <a:xfrm>
            <a:off x="7414428" y="358079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해결책 이행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DF4B9B-6E7B-728E-EAF3-6F819F5A9245}"/>
              </a:ext>
            </a:extLst>
          </p:cNvPr>
          <p:cNvSpPr txBox="1"/>
          <p:nvPr/>
        </p:nvSpPr>
        <p:spPr>
          <a:xfrm>
            <a:off x="8742719" y="4746083"/>
            <a:ext cx="331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2D </a:t>
            </a:r>
            <a:r>
              <a:rPr lang="ko-KR" altLang="en-US" sz="1400"/>
              <a:t>이미지가 정상적으로 보이는 모습</a:t>
            </a:r>
          </a:p>
        </p:txBody>
      </p:sp>
    </p:spTree>
    <p:extLst>
      <p:ext uri="{BB962C8B-B14F-4D97-AF65-F5344CB8AC3E}">
        <p14:creationId xmlns:p14="http://schemas.microsoft.com/office/powerpoint/2010/main" val="423819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1272</TotalTime>
  <Words>1669</Words>
  <Application>Microsoft Office PowerPoint</Application>
  <PresentationFormat>와이드스크린</PresentationFormat>
  <Paragraphs>264</Paragraphs>
  <Slides>47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맑은 고딕</vt:lpstr>
      <vt:lpstr>함초롬바탕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2D와 3D의 융합</vt:lpstr>
      <vt:lpstr>2D와 3D의 융합  트러블슈팅</vt:lpstr>
      <vt:lpstr>2D와 3D의 융합  트러블슈팅 해결</vt:lpstr>
      <vt:lpstr>UI 자동화</vt:lpstr>
      <vt:lpstr>UI 상속 구조</vt:lpstr>
      <vt:lpstr>클래스 다이어그램</vt:lpstr>
      <vt:lpstr>UI_Base Bind 구현</vt:lpstr>
      <vt:lpstr>UI_Base Get 구현</vt:lpstr>
      <vt:lpstr>UI_EventHandler 구조</vt:lpstr>
      <vt:lpstr>UI_EventHandler의 필요</vt:lpstr>
      <vt:lpstr>UI_EventHandler 구조</vt:lpstr>
      <vt:lpstr>UI_EventHandler 사용</vt:lpstr>
      <vt:lpstr>UI_EventHandler</vt:lpstr>
      <vt:lpstr>최초 Map 자동생성 Tool 영상과 문제점</vt:lpstr>
      <vt:lpstr>Map 자동생성 Tool 영상과 문제 해결</vt:lpstr>
      <vt:lpstr>Map 자동생성 Tool 설명</vt:lpstr>
      <vt:lpstr>Map 자동생성Tool</vt:lpstr>
      <vt:lpstr>Map 생성 로직</vt:lpstr>
      <vt:lpstr>Map 생성 고찰 및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서현재</dc:creator>
  <cp:lastModifiedBy>서현재</cp:lastModifiedBy>
  <cp:revision>33</cp:revision>
  <dcterms:created xsi:type="dcterms:W3CDTF">2024-10-03T00:56:07Z</dcterms:created>
  <dcterms:modified xsi:type="dcterms:W3CDTF">2024-10-20T09:05:54Z</dcterms:modified>
</cp:coreProperties>
</file>